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32.xml" ContentType="application/vnd.openxmlformats-officedocument.presentationml.tags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99" r:id="rId2"/>
    <p:sldId id="364" r:id="rId3"/>
    <p:sldId id="376" r:id="rId4"/>
    <p:sldId id="377" r:id="rId5"/>
    <p:sldId id="370" r:id="rId6"/>
    <p:sldId id="379" r:id="rId7"/>
    <p:sldId id="371" r:id="rId8"/>
    <p:sldId id="421" r:id="rId9"/>
    <p:sldId id="380" r:id="rId10"/>
    <p:sldId id="313" r:id="rId11"/>
    <p:sldId id="381" r:id="rId12"/>
    <p:sldId id="382" r:id="rId13"/>
    <p:sldId id="366" r:id="rId14"/>
    <p:sldId id="383" r:id="rId15"/>
    <p:sldId id="384" r:id="rId16"/>
    <p:sldId id="404" r:id="rId17"/>
    <p:sldId id="385" r:id="rId18"/>
    <p:sldId id="262" r:id="rId19"/>
    <p:sldId id="386" r:id="rId20"/>
    <p:sldId id="340" r:id="rId21"/>
    <p:sldId id="342" r:id="rId22"/>
    <p:sldId id="341" r:id="rId23"/>
    <p:sldId id="263" r:id="rId24"/>
    <p:sldId id="388" r:id="rId25"/>
    <p:sldId id="344" r:id="rId26"/>
    <p:sldId id="389" r:id="rId27"/>
    <p:sldId id="315" r:id="rId28"/>
    <p:sldId id="375" r:id="rId29"/>
    <p:sldId id="334" r:id="rId30"/>
    <p:sldId id="391" r:id="rId31"/>
    <p:sldId id="390" r:id="rId32"/>
    <p:sldId id="392" r:id="rId33"/>
    <p:sldId id="335" r:id="rId34"/>
    <p:sldId id="393" r:id="rId35"/>
    <p:sldId id="394" r:id="rId36"/>
    <p:sldId id="352" r:id="rId37"/>
    <p:sldId id="395" r:id="rId38"/>
    <p:sldId id="396" r:id="rId39"/>
    <p:sldId id="372" r:id="rId40"/>
    <p:sldId id="397" r:id="rId41"/>
    <p:sldId id="398" r:id="rId42"/>
    <p:sldId id="399" r:id="rId43"/>
    <p:sldId id="400" r:id="rId44"/>
    <p:sldId id="402" r:id="rId45"/>
    <p:sldId id="403" r:id="rId46"/>
    <p:sldId id="401" r:id="rId47"/>
    <p:sldId id="328" r:id="rId48"/>
    <p:sldId id="405" r:id="rId49"/>
    <p:sldId id="406" r:id="rId50"/>
    <p:sldId id="358" r:id="rId51"/>
    <p:sldId id="407" r:id="rId52"/>
    <p:sldId id="408" r:id="rId53"/>
    <p:sldId id="409" r:id="rId54"/>
    <p:sldId id="410" r:id="rId55"/>
    <p:sldId id="411" r:id="rId56"/>
    <p:sldId id="413" r:id="rId57"/>
    <p:sldId id="354" r:id="rId58"/>
    <p:sldId id="325" r:id="rId59"/>
    <p:sldId id="327" r:id="rId60"/>
    <p:sldId id="367" r:id="rId61"/>
    <p:sldId id="324" r:id="rId62"/>
    <p:sldId id="414" r:id="rId63"/>
    <p:sldId id="415" r:id="rId64"/>
    <p:sldId id="417" r:id="rId65"/>
    <p:sldId id="416" r:id="rId66"/>
    <p:sldId id="418" r:id="rId67"/>
    <p:sldId id="419" r:id="rId68"/>
    <p:sldId id="420" r:id="rId69"/>
    <p:sldId id="360" r:id="rId70"/>
    <p:sldId id="361" r:id="rId71"/>
    <p:sldId id="369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0" userDrawn="1">
          <p15:clr>
            <a:srgbClr val="A4A3A4"/>
          </p15:clr>
        </p15:guide>
        <p15:guide id="4" orient="horz" pos="731" userDrawn="1">
          <p15:clr>
            <a:srgbClr val="A4A3A4"/>
          </p15:clr>
        </p15:guide>
        <p15:guide id="5" orient="horz" pos="3906" userDrawn="1">
          <p15:clr>
            <a:srgbClr val="A4A3A4"/>
          </p15:clr>
        </p15:guide>
        <p15:guide id="6" orient="horz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90" y="486"/>
      </p:cViewPr>
      <p:guideLst>
        <p:guide pos="416"/>
        <p:guide pos="7265"/>
        <p:guide orient="horz" pos="640"/>
        <p:guide orient="horz" pos="731"/>
        <p:guide orient="horz" pos="3906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27560-4114-458E-9C9D-AF4DB9E3D45A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DC82EC-A932-4ADB-AC59-126C8AEE8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7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64920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25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37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528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696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4284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727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455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582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42893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3675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6750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9677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44918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868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187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790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640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88032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527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4782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2392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7996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7623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5339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9791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9355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0701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300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1050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0065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5829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2934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39293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7335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8621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6832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39905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9687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3235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22035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63634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2221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99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7145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98934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9294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6440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6706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2637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75419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0601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884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3609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59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041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E2743B-58E3-4952-98AC-60B7F330573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1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8EE76-3DD2-45A6-BB0A-168D3AF9FB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A293296-DA6A-415C-A00A-D1868C1394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631A52-B711-4DAE-8C2F-37CA60C34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E2C7ED-4C9B-4C46-B683-2F6B7DABE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94F983-1875-4BD0-AFBE-97B8FD5BD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35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21D4A-5F63-405E-AEFC-D3953C17E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E04E30B-90A4-42A5-8095-841EB00C3C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409D5C-B5A3-470F-87EF-C5A18BE9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B10D9D1-04A5-411B-B0E3-7D78215B2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2F35F8-EBF5-4C14-9BD8-91CB6E1E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12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8DCBB8D-068D-414C-88BC-D7FC61FB85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5C276A8-9A54-4605-8D56-D078517F98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9C1B27-0A15-45B2-AA0B-F579BDCFF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518AB0-9528-4C31-9716-56E267C83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75F4D96-CF26-4886-99B7-AA8BEF9E0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386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896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3000">
        <p:blinds dir="vert"/>
      </p:transition>
    </mc:Choice>
    <mc:Fallback xmlns="">
      <p:transition spd="slow" advClick="0" advTm="300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46829E-06CC-42BD-AC09-A3660EAB1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BFC082-41AB-4116-AF8A-B057088C7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155539-7A35-4E7E-B29D-B56F421F4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A30E49-0A96-408B-989E-03EBD525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A24188-6DBC-48DA-8471-899600E90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914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0C2148-E237-4371-9E60-9DB0C455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551CEE-EC99-4C83-8297-0C8C094D2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343375-362D-468E-AE68-520D94B76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22D914-E69C-45C2-A29D-F75C0C5EA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B6A1D1-9F92-426F-9236-8E9263610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86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235C88-5B19-4027-9B38-EC1638685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2E2421-FF91-4856-B9BC-5E73A99A6E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2F1E83B-81EE-4514-8995-4BF8F89C55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94C3E9-2158-40A3-A74D-AE443B828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825D3E5-ED10-45E9-B5C6-62266BAAD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D5FC610-9DC6-4837-A3C1-FC4FC0E5E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657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9A32F1-295C-4BF5-9E84-9289B89D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516E83-AA86-42B1-99E3-874739667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FE0C32-0653-4D46-8B41-B21608246F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50DDAAD-AFF8-40CA-A52E-E9D9CEB682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4986E07-8508-457D-B14E-C423DFDA2A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EF5754B-04C5-4115-B2B4-F374C87D1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2E05855-2BB4-42AC-87BE-0F4B0BF4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EF9A15F-2A81-423C-AF61-CBE8997B2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1779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10F2EC-C68F-4B9C-90C9-B264FD05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79434B-761E-49B1-8428-62D50BE040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052ADC-1260-400D-A73A-E1B6B5DD3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1177AA-9E02-4332-873E-9CCF7F643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237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43E8F2-CF34-47A8-BEDE-966AFC8D9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2A232E5-2596-46BA-BBB3-7DAEDC4F5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81763D-5409-42B8-B695-C2703349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9148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EE8A5-934D-422F-94B4-EDFC1133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9A0F2D-563E-4E8B-B814-05CCDF93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F9E8EC9-AC23-4C50-9C89-06E759A53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765A43-2396-4CE6-B803-E54B9F0B8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2920E8-BCD1-4200-82CC-92730E310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AD87F7-43E2-4FAE-82FA-57EC69BF6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97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3206D4-B5B2-4B42-A7EC-D20B5639A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80FDA45-9AF8-4402-B7EA-350754B4ED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C652AB-C919-42E7-B2A2-CEC32481DB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679431-EBE9-4624-A37C-5D577A445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507F4F-31C1-44AD-9DBF-3025036D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EA640C7-F019-4E6E-A954-181065761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244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82FBA7B-F808-4FE0-9D6E-4A263D99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A249C8-5F6B-4147-92A7-F0D03C404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7AED4B-FDC2-463A-AC8F-CAEE6B524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C319A-6F6E-4BC6-A348-DEBB731B176C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8BA1D7-98D7-4B3B-BC6B-7471001478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3E08F0-7044-4D22-9AA0-CD07B3A14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9E396-BA92-4FD1-A823-8FB206FBDC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604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image" Target="../media/image1.pn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8" Type="http://schemas.openxmlformats.org/officeDocument/2006/relationships/tags" Target="../tags/tag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hyperlink" Target="http://imaging.mrc-cbu.cam.ac.uk/statswiki/FAQ/constantcov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t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mccauslandcenter.sc.edu/crnl/tools" TargetMode="Externa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tif"/><Relationship Id="rId4" Type="http://schemas.openxmlformats.org/officeDocument/2006/relationships/image" Target="../media/image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t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BrainNet.avi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PA_组合 110"/>
          <p:cNvGrpSpPr/>
          <p:nvPr>
            <p:custDataLst>
              <p:tags r:id="rId1"/>
            </p:custDataLst>
          </p:nvPr>
        </p:nvGrpSpPr>
        <p:grpSpPr>
          <a:xfrm>
            <a:off x="13342" y="-6301"/>
            <a:ext cx="4788918" cy="6861082"/>
            <a:chOff x="441028" y="108253"/>
            <a:chExt cx="4654180" cy="6678233"/>
          </a:xfrm>
        </p:grpSpPr>
        <p:cxnSp>
          <p:nvCxnSpPr>
            <p:cNvPr id="112" name="直接连接符 111"/>
            <p:cNvCxnSpPr/>
            <p:nvPr userDrawn="1"/>
          </p:nvCxnSpPr>
          <p:spPr>
            <a:xfrm>
              <a:off x="1397000" y="109248"/>
              <a:ext cx="3698208" cy="200394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9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 userDrawn="1"/>
          </p:nvCxnSpPr>
          <p:spPr>
            <a:xfrm>
              <a:off x="441030" y="975564"/>
              <a:ext cx="4034133" cy="2193086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 userDrawn="1"/>
          </p:nvCxnSpPr>
          <p:spPr>
            <a:xfrm>
              <a:off x="441030" y="2325338"/>
              <a:ext cx="4259152" cy="2315413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9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 userDrawn="1"/>
          </p:nvCxnSpPr>
          <p:spPr>
            <a:xfrm>
              <a:off x="441030" y="3668759"/>
              <a:ext cx="4338247" cy="235841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 userDrawn="1"/>
          </p:nvCxnSpPr>
          <p:spPr>
            <a:xfrm>
              <a:off x="442776" y="5064209"/>
              <a:ext cx="3204537" cy="1722277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 userDrawn="1"/>
          </p:nvCxnSpPr>
          <p:spPr>
            <a:xfrm>
              <a:off x="441030" y="6380062"/>
              <a:ext cx="754357" cy="405429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 userDrawn="1"/>
          </p:nvCxnSpPr>
          <p:spPr>
            <a:xfrm flipV="1">
              <a:off x="441030" y="935237"/>
              <a:ext cx="4034131" cy="2248000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 userDrawn="1"/>
          </p:nvCxnSpPr>
          <p:spPr>
            <a:xfrm flipV="1">
              <a:off x="441030" y="2083389"/>
              <a:ext cx="4314751" cy="2404374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 userDrawn="1"/>
          </p:nvCxnSpPr>
          <p:spPr>
            <a:xfrm flipV="1">
              <a:off x="441028" y="3440258"/>
              <a:ext cx="4425082" cy="2465854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50000"/>
                    </a:srgbClr>
                  </a:gs>
                  <a:gs pos="0">
                    <a:schemeClr val="bg1">
                      <a:alpha val="8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 userDrawn="1"/>
          </p:nvCxnSpPr>
          <p:spPr>
            <a:xfrm flipV="1">
              <a:off x="1261223" y="4797682"/>
              <a:ext cx="3567204" cy="1987809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 userDrawn="1"/>
          </p:nvCxnSpPr>
          <p:spPr>
            <a:xfrm flipV="1">
              <a:off x="441028" y="108253"/>
              <a:ext cx="3103433" cy="1729372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 userDrawn="1"/>
          </p:nvCxnSpPr>
          <p:spPr>
            <a:xfrm flipV="1">
              <a:off x="441030" y="111253"/>
              <a:ext cx="682160" cy="377986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 userDrawn="1"/>
          </p:nvCxnSpPr>
          <p:spPr>
            <a:xfrm>
              <a:off x="1206647" y="109248"/>
              <a:ext cx="0" cy="6677238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 userDrawn="1"/>
          </p:nvCxnSpPr>
          <p:spPr>
            <a:xfrm>
              <a:off x="3676895" y="108253"/>
              <a:ext cx="0" cy="6678233"/>
            </a:xfrm>
            <a:prstGeom prst="line">
              <a:avLst/>
            </a:prstGeom>
            <a:ln w="12700" cap="rnd">
              <a:gradFill>
                <a:gsLst>
                  <a:gs pos="60000">
                    <a:srgbClr val="FFFFFF">
                      <a:alpha val="60000"/>
                    </a:srgbClr>
                  </a:gs>
                  <a:gs pos="0">
                    <a:schemeClr val="bg1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PA_组合 7"/>
          <p:cNvGrpSpPr/>
          <p:nvPr>
            <p:custDataLst>
              <p:tags r:id="rId2"/>
            </p:custDataLst>
          </p:nvPr>
        </p:nvGrpSpPr>
        <p:grpSpPr>
          <a:xfrm>
            <a:off x="2503222" y="5279067"/>
            <a:ext cx="587486" cy="1728000"/>
            <a:chOff x="8085157" y="5279067"/>
            <a:chExt cx="587486" cy="1728000"/>
          </a:xfrm>
        </p:grpSpPr>
        <p:sp>
          <p:nvSpPr>
            <p:cNvPr id="49" name="等腰三角形 9_4"/>
            <p:cNvSpPr/>
            <p:nvPr/>
          </p:nvSpPr>
          <p:spPr>
            <a:xfrm rot="10800000">
              <a:off x="8085157" y="5546117"/>
              <a:ext cx="587486" cy="146095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8111847" y="5279067"/>
              <a:ext cx="534106" cy="53409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PA_组合 8"/>
          <p:cNvGrpSpPr/>
          <p:nvPr>
            <p:custDataLst>
              <p:tags r:id="rId3"/>
            </p:custDataLst>
          </p:nvPr>
        </p:nvGrpSpPr>
        <p:grpSpPr>
          <a:xfrm>
            <a:off x="2310064" y="3435106"/>
            <a:ext cx="807500" cy="2304000"/>
            <a:chOff x="7891999" y="3435106"/>
            <a:chExt cx="807500" cy="2304000"/>
          </a:xfrm>
        </p:grpSpPr>
        <p:sp>
          <p:nvSpPr>
            <p:cNvPr id="73" name="等腰三角形 9_6"/>
            <p:cNvSpPr/>
            <p:nvPr/>
          </p:nvSpPr>
          <p:spPr>
            <a:xfrm rot="10800000">
              <a:off x="7891999" y="3791172"/>
              <a:ext cx="807500" cy="194793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4" name="椭圆 73"/>
            <p:cNvSpPr>
              <a:spLocks noChangeAspect="1"/>
            </p:cNvSpPr>
            <p:nvPr/>
          </p:nvSpPr>
          <p:spPr>
            <a:xfrm>
              <a:off x="7939684" y="3435106"/>
              <a:ext cx="712133" cy="71213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" name="PA_组合 9"/>
          <p:cNvGrpSpPr/>
          <p:nvPr>
            <p:custDataLst>
              <p:tags r:id="rId4"/>
            </p:custDataLst>
          </p:nvPr>
        </p:nvGrpSpPr>
        <p:grpSpPr>
          <a:xfrm>
            <a:off x="3348964" y="5019598"/>
            <a:ext cx="771066" cy="2268000"/>
            <a:chOff x="8930899" y="5019598"/>
            <a:chExt cx="771066" cy="2268000"/>
          </a:xfrm>
        </p:grpSpPr>
        <p:sp>
          <p:nvSpPr>
            <p:cNvPr id="58" name="等腰三角形 9_8"/>
            <p:cNvSpPr/>
            <p:nvPr/>
          </p:nvSpPr>
          <p:spPr>
            <a:xfrm rot="10800000">
              <a:off x="8930899" y="5370100"/>
              <a:ext cx="771066" cy="191749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8965930" y="5019598"/>
              <a:ext cx="701006" cy="701005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" name="PA_组合 10"/>
          <p:cNvGrpSpPr/>
          <p:nvPr>
            <p:custDataLst>
              <p:tags r:id="rId5"/>
            </p:custDataLst>
          </p:nvPr>
        </p:nvGrpSpPr>
        <p:grpSpPr>
          <a:xfrm>
            <a:off x="616079" y="3951156"/>
            <a:ext cx="786986" cy="2124000"/>
            <a:chOff x="6198014" y="3951156"/>
            <a:chExt cx="786986" cy="2124000"/>
          </a:xfrm>
        </p:grpSpPr>
        <p:sp>
          <p:nvSpPr>
            <p:cNvPr id="64" name="等腰三角形 9_10"/>
            <p:cNvSpPr/>
            <p:nvPr/>
          </p:nvSpPr>
          <p:spPr>
            <a:xfrm rot="10800000">
              <a:off x="6198014" y="4279404"/>
              <a:ext cx="786986" cy="179575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5" name="椭圆 64"/>
            <p:cNvSpPr>
              <a:spLocks noChangeAspect="1"/>
            </p:cNvSpPr>
            <p:nvPr/>
          </p:nvSpPr>
          <p:spPr>
            <a:xfrm>
              <a:off x="6263259" y="3951156"/>
              <a:ext cx="656498" cy="656497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" name="PA_组合 11"/>
          <p:cNvGrpSpPr/>
          <p:nvPr>
            <p:custDataLst>
              <p:tags r:id="rId6"/>
            </p:custDataLst>
          </p:nvPr>
        </p:nvGrpSpPr>
        <p:grpSpPr>
          <a:xfrm>
            <a:off x="2909604" y="3705321"/>
            <a:ext cx="1248391" cy="3672000"/>
            <a:chOff x="8491539" y="3705321"/>
            <a:chExt cx="1248391" cy="3672000"/>
          </a:xfrm>
        </p:grpSpPr>
        <p:sp>
          <p:nvSpPr>
            <p:cNvPr id="13" name="等腰三角形 9_12"/>
            <p:cNvSpPr/>
            <p:nvPr/>
          </p:nvSpPr>
          <p:spPr>
            <a:xfrm rot="10800000">
              <a:off x="8491539" y="4272801"/>
              <a:ext cx="1248391" cy="310452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4" name="椭圆 13"/>
            <p:cNvSpPr>
              <a:spLocks noChangeAspect="1"/>
            </p:cNvSpPr>
            <p:nvPr/>
          </p:nvSpPr>
          <p:spPr>
            <a:xfrm>
              <a:off x="8548254" y="3705321"/>
              <a:ext cx="1134960" cy="1134960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3" name="PA_组合 32"/>
          <p:cNvGrpSpPr/>
          <p:nvPr>
            <p:custDataLst>
              <p:tags r:id="rId7"/>
            </p:custDataLst>
          </p:nvPr>
        </p:nvGrpSpPr>
        <p:grpSpPr>
          <a:xfrm>
            <a:off x="2096271" y="4173322"/>
            <a:ext cx="905695" cy="2664001"/>
            <a:chOff x="7678206" y="4173322"/>
            <a:chExt cx="905695" cy="2664001"/>
          </a:xfrm>
        </p:grpSpPr>
        <p:sp>
          <p:nvSpPr>
            <p:cNvPr id="16" name="等腰三角形 9_14"/>
            <p:cNvSpPr/>
            <p:nvPr/>
          </p:nvSpPr>
          <p:spPr>
            <a:xfrm rot="10800000">
              <a:off x="7678206" y="4585024"/>
              <a:ext cx="905695" cy="225229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>
              <a:spLocks noChangeAspect="1"/>
            </p:cNvSpPr>
            <p:nvPr/>
          </p:nvSpPr>
          <p:spPr>
            <a:xfrm>
              <a:off x="7719353" y="4173322"/>
              <a:ext cx="823402" cy="82340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9" name="PA_组合 38"/>
          <p:cNvGrpSpPr/>
          <p:nvPr>
            <p:custDataLst>
              <p:tags r:id="rId8"/>
            </p:custDataLst>
          </p:nvPr>
        </p:nvGrpSpPr>
        <p:grpSpPr>
          <a:xfrm>
            <a:off x="2576833" y="4511565"/>
            <a:ext cx="942412" cy="2772000"/>
            <a:chOff x="8158768" y="4511565"/>
            <a:chExt cx="942412" cy="2772000"/>
          </a:xfrm>
        </p:grpSpPr>
        <p:sp>
          <p:nvSpPr>
            <p:cNvPr id="19" name="等腰三角形 9_16"/>
            <p:cNvSpPr/>
            <p:nvPr/>
          </p:nvSpPr>
          <p:spPr>
            <a:xfrm rot="10800000">
              <a:off x="8158768" y="4939957"/>
              <a:ext cx="942412" cy="234360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0" name="椭圆 19"/>
            <p:cNvSpPr>
              <a:spLocks noChangeAspect="1"/>
            </p:cNvSpPr>
            <p:nvPr/>
          </p:nvSpPr>
          <p:spPr>
            <a:xfrm>
              <a:off x="8201583" y="4511565"/>
              <a:ext cx="856783" cy="85678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5" name="PA_组合 74"/>
          <p:cNvGrpSpPr/>
          <p:nvPr>
            <p:custDataLst>
              <p:tags r:id="rId9"/>
            </p:custDataLst>
          </p:nvPr>
        </p:nvGrpSpPr>
        <p:grpSpPr>
          <a:xfrm>
            <a:off x="5727476" y="6011164"/>
            <a:ext cx="715902" cy="1980000"/>
            <a:chOff x="11309411" y="6011164"/>
            <a:chExt cx="715902" cy="1980000"/>
          </a:xfrm>
        </p:grpSpPr>
        <p:sp>
          <p:nvSpPr>
            <p:cNvPr id="28" name="等腰三角形 9_18"/>
            <p:cNvSpPr/>
            <p:nvPr/>
          </p:nvSpPr>
          <p:spPr>
            <a:xfrm rot="10800000">
              <a:off x="11309411" y="6317158"/>
              <a:ext cx="715902" cy="1674006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11361368" y="6011164"/>
              <a:ext cx="611990" cy="61198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6" name="PA_组合 95"/>
          <p:cNvGrpSpPr/>
          <p:nvPr>
            <p:custDataLst>
              <p:tags r:id="rId10"/>
            </p:custDataLst>
          </p:nvPr>
        </p:nvGrpSpPr>
        <p:grpSpPr>
          <a:xfrm>
            <a:off x="3690802" y="6173657"/>
            <a:ext cx="868978" cy="2556000"/>
            <a:chOff x="9272737" y="6173657"/>
            <a:chExt cx="868978" cy="2556000"/>
          </a:xfrm>
        </p:grpSpPr>
        <p:sp>
          <p:nvSpPr>
            <p:cNvPr id="31" name="等腰三角形 9_20"/>
            <p:cNvSpPr/>
            <p:nvPr/>
          </p:nvSpPr>
          <p:spPr>
            <a:xfrm rot="10800000">
              <a:off x="9272737" y="6568668"/>
              <a:ext cx="868978" cy="216098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9312216" y="6173657"/>
              <a:ext cx="790021" cy="79002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7" name="PA_组合 96"/>
          <p:cNvGrpSpPr/>
          <p:nvPr>
            <p:custDataLst>
              <p:tags r:id="rId11"/>
            </p:custDataLst>
          </p:nvPr>
        </p:nvGrpSpPr>
        <p:grpSpPr>
          <a:xfrm>
            <a:off x="2882408" y="5649322"/>
            <a:ext cx="1174957" cy="3455999"/>
            <a:chOff x="8447464" y="5580235"/>
            <a:chExt cx="1174957" cy="3455999"/>
          </a:xfrm>
        </p:grpSpPr>
        <p:sp>
          <p:nvSpPr>
            <p:cNvPr id="40" name="等腰三角形 9_22"/>
            <p:cNvSpPr/>
            <p:nvPr/>
          </p:nvSpPr>
          <p:spPr>
            <a:xfrm rot="10800000">
              <a:off x="8447464" y="6114333"/>
              <a:ext cx="1174957" cy="2921901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8500844" y="5580235"/>
              <a:ext cx="1068199" cy="106819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8" name="PA_组合 97"/>
          <p:cNvGrpSpPr/>
          <p:nvPr>
            <p:custDataLst>
              <p:tags r:id="rId12"/>
            </p:custDataLst>
          </p:nvPr>
        </p:nvGrpSpPr>
        <p:grpSpPr>
          <a:xfrm>
            <a:off x="131430" y="4642065"/>
            <a:ext cx="1358547" cy="3996000"/>
            <a:chOff x="5713365" y="4642065"/>
            <a:chExt cx="1358547" cy="3996000"/>
          </a:xfrm>
        </p:grpSpPr>
        <p:sp>
          <p:nvSpPr>
            <p:cNvPr id="43" name="等腰三角形 9_24"/>
            <p:cNvSpPr/>
            <p:nvPr/>
          </p:nvSpPr>
          <p:spPr>
            <a:xfrm rot="10800000">
              <a:off x="5713365" y="5259617"/>
              <a:ext cx="1358547" cy="337844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5775086" y="4642065"/>
              <a:ext cx="1235107" cy="123510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9" name="PA_组合 98"/>
          <p:cNvGrpSpPr/>
          <p:nvPr>
            <p:custDataLst>
              <p:tags r:id="rId13"/>
            </p:custDataLst>
          </p:nvPr>
        </p:nvGrpSpPr>
        <p:grpSpPr>
          <a:xfrm>
            <a:off x="1564673" y="5004310"/>
            <a:ext cx="820027" cy="2412000"/>
            <a:chOff x="7146608" y="5004310"/>
            <a:chExt cx="820027" cy="2412000"/>
          </a:xfrm>
        </p:grpSpPr>
        <p:sp>
          <p:nvSpPr>
            <p:cNvPr id="46" name="等腰三角形 9_26"/>
            <p:cNvSpPr/>
            <p:nvPr/>
          </p:nvSpPr>
          <p:spPr>
            <a:xfrm rot="10800000">
              <a:off x="7146608" y="5377067"/>
              <a:ext cx="820027" cy="2039243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7183863" y="5004310"/>
              <a:ext cx="745518" cy="74551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0" name="PA_组合 99"/>
          <p:cNvGrpSpPr/>
          <p:nvPr>
            <p:custDataLst>
              <p:tags r:id="rId14"/>
            </p:custDataLst>
          </p:nvPr>
        </p:nvGrpSpPr>
        <p:grpSpPr>
          <a:xfrm>
            <a:off x="1384015" y="4426151"/>
            <a:ext cx="879620" cy="2555999"/>
            <a:chOff x="6965950" y="4426151"/>
            <a:chExt cx="879620" cy="2555999"/>
          </a:xfrm>
        </p:grpSpPr>
        <p:sp>
          <p:nvSpPr>
            <p:cNvPr id="61" name="等腰三角形 9_28"/>
            <p:cNvSpPr/>
            <p:nvPr/>
          </p:nvSpPr>
          <p:spPr>
            <a:xfrm rot="10800000">
              <a:off x="6965950" y="4821161"/>
              <a:ext cx="879620" cy="216098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7010750" y="4426151"/>
              <a:ext cx="790022" cy="790021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1" name="PA_组合 100"/>
          <p:cNvGrpSpPr/>
          <p:nvPr>
            <p:custDataLst>
              <p:tags r:id="rId15"/>
            </p:custDataLst>
          </p:nvPr>
        </p:nvGrpSpPr>
        <p:grpSpPr>
          <a:xfrm>
            <a:off x="4991525" y="4642065"/>
            <a:ext cx="525546" cy="1331996"/>
            <a:chOff x="10573460" y="4642065"/>
            <a:chExt cx="525546" cy="1331996"/>
          </a:xfrm>
        </p:grpSpPr>
        <p:sp>
          <p:nvSpPr>
            <p:cNvPr id="67" name="等腰三角形 9_30"/>
            <p:cNvSpPr/>
            <p:nvPr/>
          </p:nvSpPr>
          <p:spPr>
            <a:xfrm rot="10800000">
              <a:off x="10573460" y="4847912"/>
              <a:ext cx="525546" cy="112614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10630379" y="4642065"/>
              <a:ext cx="411710" cy="41170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02" name="PA_组合 101"/>
          <p:cNvGrpSpPr/>
          <p:nvPr>
            <p:custDataLst>
              <p:tags r:id="rId16"/>
            </p:custDataLst>
          </p:nvPr>
        </p:nvGrpSpPr>
        <p:grpSpPr>
          <a:xfrm>
            <a:off x="4139412" y="4036519"/>
            <a:ext cx="715672" cy="1980000"/>
            <a:chOff x="9721347" y="4036519"/>
            <a:chExt cx="715672" cy="1980000"/>
          </a:xfrm>
        </p:grpSpPr>
        <p:sp>
          <p:nvSpPr>
            <p:cNvPr id="70" name="等腰三角形 9_32"/>
            <p:cNvSpPr/>
            <p:nvPr/>
          </p:nvSpPr>
          <p:spPr>
            <a:xfrm rot="10800000">
              <a:off x="9721347" y="4342513"/>
              <a:ext cx="715672" cy="1674006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1" name="椭圆 70"/>
            <p:cNvSpPr>
              <a:spLocks noChangeAspect="1"/>
            </p:cNvSpPr>
            <p:nvPr/>
          </p:nvSpPr>
          <p:spPr>
            <a:xfrm>
              <a:off x="9773189" y="4036519"/>
              <a:ext cx="611990" cy="61198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7" name="PA_组合 126"/>
          <p:cNvGrpSpPr/>
          <p:nvPr>
            <p:custDataLst>
              <p:tags r:id="rId17"/>
            </p:custDataLst>
          </p:nvPr>
        </p:nvGrpSpPr>
        <p:grpSpPr>
          <a:xfrm>
            <a:off x="1515357" y="3424240"/>
            <a:ext cx="1077041" cy="3167998"/>
            <a:chOff x="7097292" y="3424240"/>
            <a:chExt cx="1077041" cy="3167998"/>
          </a:xfrm>
        </p:grpSpPr>
        <p:sp>
          <p:nvSpPr>
            <p:cNvPr id="76" name="等腰三角形 9_34"/>
            <p:cNvSpPr/>
            <p:nvPr/>
          </p:nvSpPr>
          <p:spPr>
            <a:xfrm rot="10800000">
              <a:off x="7097292" y="3913829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77" name="椭圆 76"/>
            <p:cNvSpPr>
              <a:spLocks noChangeAspect="1"/>
            </p:cNvSpPr>
            <p:nvPr/>
          </p:nvSpPr>
          <p:spPr>
            <a:xfrm>
              <a:off x="7146224" y="3424240"/>
              <a:ext cx="979179" cy="97917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8" name="PA_组合 127"/>
          <p:cNvGrpSpPr/>
          <p:nvPr>
            <p:custDataLst>
              <p:tags r:id="rId18"/>
            </p:custDataLst>
          </p:nvPr>
        </p:nvGrpSpPr>
        <p:grpSpPr>
          <a:xfrm>
            <a:off x="2777469" y="2834374"/>
            <a:ext cx="759196" cy="2124000"/>
            <a:chOff x="8359404" y="2834374"/>
            <a:chExt cx="759196" cy="2124000"/>
          </a:xfrm>
        </p:grpSpPr>
        <p:sp>
          <p:nvSpPr>
            <p:cNvPr id="82" name="等腰三角形 9_36"/>
            <p:cNvSpPr/>
            <p:nvPr/>
          </p:nvSpPr>
          <p:spPr>
            <a:xfrm rot="10800000">
              <a:off x="8359404" y="3162622"/>
              <a:ext cx="759196" cy="179575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8410754" y="2834374"/>
              <a:ext cx="656498" cy="656497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9" name="PA_组合 128"/>
          <p:cNvGrpSpPr/>
          <p:nvPr>
            <p:custDataLst>
              <p:tags r:id="rId19"/>
            </p:custDataLst>
          </p:nvPr>
        </p:nvGrpSpPr>
        <p:grpSpPr>
          <a:xfrm>
            <a:off x="2187588" y="2742671"/>
            <a:ext cx="655340" cy="1728000"/>
            <a:chOff x="7769523" y="2742671"/>
            <a:chExt cx="655340" cy="1728000"/>
          </a:xfrm>
        </p:grpSpPr>
        <p:sp>
          <p:nvSpPr>
            <p:cNvPr id="85" name="等腰三角形 9_38"/>
            <p:cNvSpPr/>
            <p:nvPr/>
          </p:nvSpPr>
          <p:spPr>
            <a:xfrm rot="10800000">
              <a:off x="7769523" y="3009721"/>
              <a:ext cx="655340" cy="1460950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>
              <a:off x="7830143" y="2742671"/>
              <a:ext cx="534102" cy="534099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0" name="PA_组合 129"/>
          <p:cNvGrpSpPr/>
          <p:nvPr>
            <p:custDataLst>
              <p:tags r:id="rId20"/>
            </p:custDataLst>
          </p:nvPr>
        </p:nvGrpSpPr>
        <p:grpSpPr>
          <a:xfrm>
            <a:off x="2697600" y="2409047"/>
            <a:ext cx="537440" cy="1404000"/>
            <a:chOff x="8279535" y="2409047"/>
            <a:chExt cx="537440" cy="1404000"/>
          </a:xfrm>
        </p:grpSpPr>
        <p:sp>
          <p:nvSpPr>
            <p:cNvPr id="88" name="等腰三角形 9_40"/>
            <p:cNvSpPr/>
            <p:nvPr/>
          </p:nvSpPr>
          <p:spPr>
            <a:xfrm rot="10800000">
              <a:off x="8279535" y="2626025"/>
              <a:ext cx="537440" cy="1187022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>
              <a:off x="8331276" y="2409047"/>
              <a:ext cx="433959" cy="433955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1" name="PA_组合 130"/>
          <p:cNvGrpSpPr/>
          <p:nvPr>
            <p:custDataLst>
              <p:tags r:id="rId21"/>
            </p:custDataLst>
          </p:nvPr>
        </p:nvGrpSpPr>
        <p:grpSpPr>
          <a:xfrm>
            <a:off x="3269209" y="2051771"/>
            <a:ext cx="788156" cy="2160000"/>
            <a:chOff x="8851144" y="2051771"/>
            <a:chExt cx="788156" cy="2160000"/>
          </a:xfrm>
        </p:grpSpPr>
        <p:sp>
          <p:nvSpPr>
            <p:cNvPr id="91" name="等腰三角形 9_42"/>
            <p:cNvSpPr/>
            <p:nvPr/>
          </p:nvSpPr>
          <p:spPr>
            <a:xfrm rot="10800000">
              <a:off x="8851144" y="2385583"/>
              <a:ext cx="788156" cy="182618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2" name="立方体 91"/>
            <p:cNvSpPr>
              <a:spLocks noChangeAspect="1"/>
            </p:cNvSpPr>
            <p:nvPr/>
          </p:nvSpPr>
          <p:spPr>
            <a:xfrm>
              <a:off x="8911411" y="2051771"/>
              <a:ext cx="667625" cy="667624"/>
            </a:xfrm>
            <a:prstGeom prst="cube">
              <a:avLst/>
            </a:prstGeom>
            <a:gradFill>
              <a:gsLst>
                <a:gs pos="0">
                  <a:schemeClr val="accent4">
                    <a:lumMod val="20000"/>
                    <a:lumOff val="80000"/>
                  </a:schemeClr>
                </a:gs>
                <a:gs pos="60000">
                  <a:schemeClr val="accent3"/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2" name="PA_组合 131"/>
          <p:cNvGrpSpPr/>
          <p:nvPr>
            <p:custDataLst>
              <p:tags r:id="rId22"/>
            </p:custDataLst>
          </p:nvPr>
        </p:nvGrpSpPr>
        <p:grpSpPr>
          <a:xfrm>
            <a:off x="2230012" y="1829573"/>
            <a:ext cx="536716" cy="1331997"/>
            <a:chOff x="7811947" y="1829573"/>
            <a:chExt cx="536716" cy="1331997"/>
          </a:xfrm>
        </p:grpSpPr>
        <p:sp>
          <p:nvSpPr>
            <p:cNvPr id="94" name="等腰三角形 9_44"/>
            <p:cNvSpPr/>
            <p:nvPr/>
          </p:nvSpPr>
          <p:spPr>
            <a:xfrm rot="10800000">
              <a:off x="7811947" y="2035421"/>
              <a:ext cx="536716" cy="112614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7874453" y="1829573"/>
              <a:ext cx="411705" cy="411701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3" name="PA_组合 132"/>
          <p:cNvGrpSpPr/>
          <p:nvPr>
            <p:custDataLst>
              <p:tags r:id="rId23"/>
            </p:custDataLst>
          </p:nvPr>
        </p:nvGrpSpPr>
        <p:grpSpPr>
          <a:xfrm>
            <a:off x="1663410" y="5466330"/>
            <a:ext cx="1358542" cy="3996000"/>
            <a:chOff x="7245345" y="5466330"/>
            <a:chExt cx="1358542" cy="3996000"/>
          </a:xfrm>
        </p:grpSpPr>
        <p:sp>
          <p:nvSpPr>
            <p:cNvPr id="34" name="等腰三角形 9_46"/>
            <p:cNvSpPr/>
            <p:nvPr/>
          </p:nvSpPr>
          <p:spPr>
            <a:xfrm rot="10800000">
              <a:off x="7245345" y="6083882"/>
              <a:ext cx="1358542" cy="3378448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7307066" y="5466330"/>
              <a:ext cx="1235103" cy="1235104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4" name="PA_组合 133"/>
          <p:cNvGrpSpPr/>
          <p:nvPr>
            <p:custDataLst>
              <p:tags r:id="rId24"/>
            </p:custDataLst>
          </p:nvPr>
        </p:nvGrpSpPr>
        <p:grpSpPr>
          <a:xfrm>
            <a:off x="1114430" y="5346918"/>
            <a:ext cx="917938" cy="2700000"/>
            <a:chOff x="6696365" y="5346918"/>
            <a:chExt cx="917938" cy="2700000"/>
          </a:xfrm>
        </p:grpSpPr>
        <p:sp>
          <p:nvSpPr>
            <p:cNvPr id="37" name="等腰三角形 9_48"/>
            <p:cNvSpPr/>
            <p:nvPr/>
          </p:nvSpPr>
          <p:spPr>
            <a:xfrm rot="10800000">
              <a:off x="6696365" y="5764183"/>
              <a:ext cx="917938" cy="2282735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6738068" y="5346918"/>
              <a:ext cx="834533" cy="834530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5" name="PA_组合 134"/>
          <p:cNvGrpSpPr/>
          <p:nvPr>
            <p:custDataLst>
              <p:tags r:id="rId25"/>
            </p:custDataLst>
          </p:nvPr>
        </p:nvGrpSpPr>
        <p:grpSpPr>
          <a:xfrm>
            <a:off x="663249" y="6257975"/>
            <a:ext cx="1174953" cy="3455999"/>
            <a:chOff x="6245184" y="6257975"/>
            <a:chExt cx="1174953" cy="3455999"/>
          </a:xfrm>
        </p:grpSpPr>
        <p:sp>
          <p:nvSpPr>
            <p:cNvPr id="22" name="等腰三角形 9_50"/>
            <p:cNvSpPr/>
            <p:nvPr/>
          </p:nvSpPr>
          <p:spPr>
            <a:xfrm rot="10800000">
              <a:off x="6245184" y="6792073"/>
              <a:ext cx="1174953" cy="2921901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>
              <a:spLocks noChangeAspect="1"/>
            </p:cNvSpPr>
            <p:nvPr/>
          </p:nvSpPr>
          <p:spPr>
            <a:xfrm>
              <a:off x="6298564" y="6257975"/>
              <a:ext cx="1068195" cy="1068198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6" name="PA_组合 135"/>
          <p:cNvGrpSpPr/>
          <p:nvPr>
            <p:custDataLst>
              <p:tags r:id="rId26"/>
            </p:custDataLst>
          </p:nvPr>
        </p:nvGrpSpPr>
        <p:grpSpPr>
          <a:xfrm>
            <a:off x="3432479" y="3129639"/>
            <a:ext cx="905695" cy="2664001"/>
            <a:chOff x="9014414" y="3129639"/>
            <a:chExt cx="905695" cy="2664001"/>
          </a:xfrm>
        </p:grpSpPr>
        <p:sp>
          <p:nvSpPr>
            <p:cNvPr id="79" name="等腰三角形 9_52"/>
            <p:cNvSpPr/>
            <p:nvPr/>
          </p:nvSpPr>
          <p:spPr>
            <a:xfrm rot="10800000">
              <a:off x="9014414" y="3541341"/>
              <a:ext cx="905695" cy="225229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9055561" y="3129639"/>
              <a:ext cx="823402" cy="823403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7" name="PA_组合 136"/>
          <p:cNvGrpSpPr/>
          <p:nvPr>
            <p:custDataLst>
              <p:tags r:id="rId27"/>
            </p:custDataLst>
          </p:nvPr>
        </p:nvGrpSpPr>
        <p:grpSpPr>
          <a:xfrm>
            <a:off x="3835194" y="4897396"/>
            <a:ext cx="1077041" cy="3168000"/>
            <a:chOff x="9417129" y="4897396"/>
            <a:chExt cx="1077041" cy="3168000"/>
          </a:xfrm>
        </p:grpSpPr>
        <p:sp>
          <p:nvSpPr>
            <p:cNvPr id="55" name="等腰三角形 9_54"/>
            <p:cNvSpPr/>
            <p:nvPr/>
          </p:nvSpPr>
          <p:spPr>
            <a:xfrm rot="10800000">
              <a:off x="9417129" y="5386987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9466061" y="4897396"/>
              <a:ext cx="979179" cy="97918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8" name="PA_组合 137"/>
          <p:cNvGrpSpPr/>
          <p:nvPr>
            <p:custDataLst>
              <p:tags r:id="rId28"/>
            </p:custDataLst>
          </p:nvPr>
        </p:nvGrpSpPr>
        <p:grpSpPr>
          <a:xfrm>
            <a:off x="4491685" y="5646405"/>
            <a:ext cx="632480" cy="1692000"/>
            <a:chOff x="10073620" y="5646405"/>
            <a:chExt cx="632480" cy="1692000"/>
          </a:xfrm>
        </p:grpSpPr>
        <p:sp>
          <p:nvSpPr>
            <p:cNvPr id="52" name="等腰三角形 9_56"/>
            <p:cNvSpPr/>
            <p:nvPr/>
          </p:nvSpPr>
          <p:spPr>
            <a:xfrm rot="10800000">
              <a:off x="10073620" y="5907891"/>
              <a:ext cx="632480" cy="1430514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10128371" y="5646405"/>
              <a:ext cx="522979" cy="522972"/>
            </a:xfrm>
            <a:prstGeom prst="cube">
              <a:avLst/>
            </a:prstGeom>
            <a:gradFill flip="none" rotWithShape="1">
              <a:gsLst>
                <a:gs pos="0">
                  <a:schemeClr val="bg1"/>
                </a:gs>
                <a:gs pos="60000">
                  <a:schemeClr val="bg2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9" name="PA_组合 138"/>
          <p:cNvGrpSpPr/>
          <p:nvPr>
            <p:custDataLst>
              <p:tags r:id="rId29"/>
            </p:custDataLst>
          </p:nvPr>
        </p:nvGrpSpPr>
        <p:grpSpPr>
          <a:xfrm>
            <a:off x="4649068" y="6243686"/>
            <a:ext cx="1077041" cy="3168000"/>
            <a:chOff x="10231003" y="6243686"/>
            <a:chExt cx="1077041" cy="3168000"/>
          </a:xfrm>
        </p:grpSpPr>
        <p:sp>
          <p:nvSpPr>
            <p:cNvPr id="25" name="等腰三角形 9"/>
            <p:cNvSpPr/>
            <p:nvPr/>
          </p:nvSpPr>
          <p:spPr>
            <a:xfrm rot="10800000">
              <a:off x="10231003" y="6733277"/>
              <a:ext cx="1077041" cy="2678409"/>
            </a:xfrm>
            <a:prstGeom prst="cube">
              <a:avLst/>
            </a:prstGeom>
            <a:gradFill>
              <a:gsLst>
                <a:gs pos="70000">
                  <a:srgbClr val="000000">
                    <a:alpha val="8000"/>
                  </a:srgbClr>
                </a:gs>
                <a:gs pos="50000">
                  <a:srgbClr val="000000">
                    <a:alpha val="4000"/>
                  </a:srgbClr>
                </a:gs>
                <a:gs pos="30000">
                  <a:schemeClr val="tx1">
                    <a:alpha val="0"/>
                  </a:schemeClr>
                </a:gs>
                <a:gs pos="100000">
                  <a:schemeClr val="tx1">
                    <a:lumMod val="85000"/>
                    <a:lumOff val="15000"/>
                    <a:alpha val="30000"/>
                  </a:schemeClr>
                </a:gs>
              </a:gsLst>
              <a:lin ang="5400000" scaled="1"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10279935" y="6243686"/>
              <a:ext cx="979179" cy="979182"/>
            </a:xfrm>
            <a:prstGeom prst="cube">
              <a:avLst/>
            </a:prstGeom>
            <a:gradFill>
              <a:gsLst>
                <a:gs pos="1000">
                  <a:schemeClr val="accent1">
                    <a:lumMod val="20000"/>
                    <a:lumOff val="80000"/>
                  </a:schemeClr>
                </a:gs>
                <a:gs pos="60000">
                  <a:schemeClr val="accent1">
                    <a:lumMod val="75000"/>
                  </a:schemeClr>
                </a:gs>
                <a:gs pos="100000">
                  <a:schemeClr val="accent1">
                    <a:lumMod val="50000"/>
                  </a:schemeClr>
                </a:gs>
              </a:gsLst>
              <a:lin ang="5400000" scaled="1"/>
            </a:gradFill>
            <a:ln w="25400">
              <a:noFill/>
            </a:ln>
            <a:effectLst>
              <a:outerShdw blurRad="127000" dist="381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08" name="PA_文本框 18"/>
          <p:cNvSpPr txBox="1"/>
          <p:nvPr>
            <p:custDataLst>
              <p:tags r:id="rId30"/>
            </p:custDataLst>
          </p:nvPr>
        </p:nvSpPr>
        <p:spPr>
          <a:xfrm>
            <a:off x="5189923" y="2592721"/>
            <a:ext cx="6328977" cy="923330"/>
          </a:xfrm>
          <a:prstGeom prst="rect">
            <a:avLst/>
          </a:prstGeom>
          <a:noFill/>
          <a:effectLst/>
        </p:spPr>
        <p:txBody>
          <a:bodyPr wrap="none" rtlCol="0" anchor="b" anchorCtr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rgbClr val="6BB2E1">
                    <a:lumMod val="75000"/>
                  </a:srgb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r>
              <a:rPr lang="en-US" altLang="zh-CN" dirty="0">
                <a:solidFill>
                  <a:srgbClr val="5596A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+mn-lt"/>
              </a:rPr>
              <a:t>NIRS-KIT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+mn-lt"/>
              </a:rPr>
              <a:t>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+mn-lt"/>
              </a:rPr>
              <a:t>数据分析</a:t>
            </a:r>
          </a:p>
        </p:txBody>
      </p:sp>
      <p:sp>
        <p:nvSpPr>
          <p:cNvPr id="142" name="椭圆 141">
            <a:extLst>
              <a:ext uri="{FF2B5EF4-FFF2-40B4-BE49-F238E27FC236}">
                <a16:creationId xmlns:a16="http://schemas.microsoft.com/office/drawing/2014/main" id="{3D9A3724-73E6-4BC0-96ED-34D5F6BD04CF}"/>
              </a:ext>
            </a:extLst>
          </p:cNvPr>
          <p:cNvSpPr/>
          <p:nvPr/>
        </p:nvSpPr>
        <p:spPr>
          <a:xfrm>
            <a:off x="111985" y="126258"/>
            <a:ext cx="1860748" cy="1860748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30" y="258460"/>
            <a:ext cx="1583177" cy="1583177"/>
          </a:xfrm>
          <a:prstGeom prst="rect">
            <a:avLst/>
          </a:prstGeom>
        </p:spPr>
      </p:pic>
      <p:sp>
        <p:nvSpPr>
          <p:cNvPr id="106" name="PA_圆角矩形 159">
            <a:extLst>
              <a:ext uri="{FF2B5EF4-FFF2-40B4-BE49-F238E27FC236}">
                <a16:creationId xmlns:a16="http://schemas.microsoft.com/office/drawing/2014/main" id="{118C7DCD-64FC-4B9E-A09A-8FFA6C56BA78}"/>
              </a:ext>
            </a:extLst>
          </p:cNvPr>
          <p:cNvSpPr/>
          <p:nvPr>
            <p:custDataLst>
              <p:tags r:id="rId31"/>
            </p:custDataLst>
          </p:nvPr>
        </p:nvSpPr>
        <p:spPr>
          <a:xfrm>
            <a:off x="8048973" y="4315713"/>
            <a:ext cx="3461703" cy="583880"/>
          </a:xfrm>
          <a:prstGeom prst="roundRect">
            <a:avLst>
              <a:gd name="adj" fmla="val 50000"/>
            </a:avLst>
          </a:prstGeom>
          <a:solidFill>
            <a:srgbClr val="5596A7"/>
          </a:solidFill>
          <a:ln w="25400">
            <a:gradFill>
              <a:gsLst>
                <a:gs pos="0">
                  <a:schemeClr val="tx2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127000" dist="635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prstClr val="white"/>
                </a:solidFill>
                <a:sym typeface="+mn-lt"/>
              </a:rPr>
              <a:t>主讲人：侯鑫 张宗</a:t>
            </a:r>
            <a:endParaRPr lang="en-US" altLang="zh-CN" dirty="0">
              <a:solidFill>
                <a:prstClr val="white"/>
              </a:solidFill>
              <a:sym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6EE8874-13F8-4B9E-8F09-AC9AEE56C9D2}"/>
              </a:ext>
            </a:extLst>
          </p:cNvPr>
          <p:cNvSpPr/>
          <p:nvPr/>
        </p:nvSpPr>
        <p:spPr>
          <a:xfrm>
            <a:off x="6761223" y="5840230"/>
            <a:ext cx="474945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r"/>
            <a:r>
              <a:rPr lang="zh-CN" altLang="en-US" sz="2000" b="1" dirty="0">
                <a:ln/>
                <a:solidFill>
                  <a:schemeClr val="accent3"/>
                </a:solidFill>
              </a:rPr>
              <a:t>时间：</a:t>
            </a:r>
            <a:r>
              <a:rPr lang="en-US" altLang="zh-CN" sz="2000" b="1" dirty="0">
                <a:ln/>
                <a:solidFill>
                  <a:schemeClr val="accent3"/>
                </a:solidFill>
              </a:rPr>
              <a:t>2019</a:t>
            </a:r>
            <a:r>
              <a:rPr lang="zh-CN" altLang="en-US" sz="2000" b="1" dirty="0">
                <a:ln/>
                <a:solidFill>
                  <a:schemeClr val="accent3"/>
                </a:solidFill>
              </a:rPr>
              <a:t>年</a:t>
            </a:r>
            <a:r>
              <a:rPr lang="en-US" altLang="zh-CN" sz="2000" b="1" dirty="0">
                <a:ln/>
                <a:solidFill>
                  <a:schemeClr val="accent3"/>
                </a:solidFill>
              </a:rPr>
              <a:t>11</a:t>
            </a:r>
            <a:r>
              <a:rPr lang="zh-CN" altLang="en-US" sz="2000" b="1" dirty="0">
                <a:ln/>
                <a:solidFill>
                  <a:schemeClr val="accent3"/>
                </a:solidFill>
              </a:rPr>
              <a:t>月</a:t>
            </a:r>
            <a:r>
              <a:rPr lang="en-US" altLang="zh-CN" sz="2000" b="1" dirty="0">
                <a:ln/>
                <a:solidFill>
                  <a:schemeClr val="accent3"/>
                </a:solidFill>
              </a:rPr>
              <a:t>10</a:t>
            </a:r>
            <a:r>
              <a:rPr lang="zh-CN" altLang="en-US" sz="2000" b="1" dirty="0">
                <a:ln/>
                <a:solidFill>
                  <a:schemeClr val="accent3"/>
                </a:solidFill>
              </a:rPr>
              <a:t>日</a:t>
            </a:r>
          </a:p>
          <a:p>
            <a:pPr marL="0" indent="0" algn="r">
              <a:buNone/>
            </a:pPr>
            <a:r>
              <a:rPr lang="zh-CN" altLang="en-US" sz="2000" b="1" dirty="0">
                <a:ln/>
                <a:solidFill>
                  <a:schemeClr val="accent3"/>
                </a:solidFill>
                <a:sym typeface="+mn-lt"/>
              </a:rPr>
              <a:t>邮箱：</a:t>
            </a:r>
            <a:r>
              <a:rPr lang="en-US" altLang="zh-CN" sz="2000" b="1" dirty="0">
                <a:ln/>
                <a:solidFill>
                  <a:schemeClr val="accent3"/>
                </a:solidFill>
                <a:sym typeface="+mn-lt"/>
              </a:rPr>
              <a:t>houxin195776@mail.bnu.edu.cn</a:t>
            </a:r>
            <a:endParaRPr lang="zh-CN" altLang="en-US" sz="2000" b="1" dirty="0">
              <a:ln/>
              <a:solidFill>
                <a:schemeClr val="accent3"/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877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3000"/>
    </mc:Choice>
    <mc:Fallback xmlns="">
      <p:transition advClick="0" advTm="3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D6DEDD-45C2-46F9-98F5-C621FBAAD5A3}"/>
              </a:ext>
            </a:extLst>
          </p:cNvPr>
          <p:cNvGrpSpPr/>
          <p:nvPr/>
        </p:nvGrpSpPr>
        <p:grpSpPr>
          <a:xfrm>
            <a:off x="660400" y="1343624"/>
            <a:ext cx="4523809" cy="3857143"/>
            <a:chOff x="619627" y="1197714"/>
            <a:chExt cx="4523809" cy="385714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EC0459-8211-4A9D-8D2E-2B149934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627" y="1197714"/>
              <a:ext cx="4523809" cy="3857143"/>
            </a:xfrm>
            <a:prstGeom prst="rect">
              <a:avLst/>
            </a:prstGeom>
          </p:spPr>
        </p:pic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D3A0879D-4B48-4F24-9771-4D5346DAB013}"/>
                </a:ext>
              </a:extLst>
            </p:cNvPr>
            <p:cNvSpPr/>
            <p:nvPr/>
          </p:nvSpPr>
          <p:spPr>
            <a:xfrm>
              <a:off x="788670" y="3136154"/>
              <a:ext cx="4143969" cy="302003"/>
            </a:xfrm>
            <a:prstGeom prst="round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C9DB02DC-35AB-471F-B5F8-D1ECD563DB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554"/>
          <a:stretch/>
        </p:blipFill>
        <p:spPr>
          <a:xfrm>
            <a:off x="5313461" y="1343624"/>
            <a:ext cx="6205439" cy="479047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A886EA6-8C74-494D-9C2C-CF9DF2057688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A295E6D-485E-4E1B-B927-4680ACA902AE}"/>
              </a:ext>
            </a:extLst>
          </p:cNvPr>
          <p:cNvGrpSpPr/>
          <p:nvPr/>
        </p:nvGrpSpPr>
        <p:grpSpPr>
          <a:xfrm>
            <a:off x="4506665" y="128890"/>
            <a:ext cx="3165970" cy="604815"/>
            <a:chOff x="3298420" y="255884"/>
            <a:chExt cx="2333838" cy="453611"/>
          </a:xfrm>
        </p:grpSpPr>
        <p:sp>
          <p:nvSpPr>
            <p:cNvPr id="17" name="圆角矩形 15">
              <a:extLst>
                <a:ext uri="{FF2B5EF4-FFF2-40B4-BE49-F238E27FC236}">
                  <a16:creationId xmlns:a16="http://schemas.microsoft.com/office/drawing/2014/main" id="{E5F00AFE-7315-4E0B-93FD-66DEED762EA2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AE09754-D2BA-4F9B-AF61-1493D44CB185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光极板信息输入</a:t>
              </a:r>
            </a:p>
          </p:txBody>
        </p:sp>
      </p:grpSp>
      <p:sp>
        <p:nvSpPr>
          <p:cNvPr id="20" name="椭圆 19">
            <a:extLst>
              <a:ext uri="{FF2B5EF4-FFF2-40B4-BE49-F238E27FC236}">
                <a16:creationId xmlns:a16="http://schemas.microsoft.com/office/drawing/2014/main" id="{17DC872C-E489-4170-B32F-3041E7A95F5F}"/>
              </a:ext>
            </a:extLst>
          </p:cNvPr>
          <p:cNvSpPr/>
          <p:nvPr/>
        </p:nvSpPr>
        <p:spPr>
          <a:xfrm>
            <a:off x="363656" y="128890"/>
            <a:ext cx="656077" cy="6560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CBB575EA-9DD8-449C-9EFD-862EDDAAC778}"/>
              </a:ext>
            </a:extLst>
          </p:cNvPr>
          <p:cNvSpPr/>
          <p:nvPr/>
        </p:nvSpPr>
        <p:spPr>
          <a:xfrm>
            <a:off x="1031289" y="523526"/>
            <a:ext cx="225249" cy="225249"/>
          </a:xfrm>
          <a:prstGeom prst="ellipse">
            <a:avLst/>
          </a:prstGeom>
          <a:gradFill flip="none" rotWithShape="1">
            <a:gsLst>
              <a:gs pos="0">
                <a:srgbClr val="5596A7"/>
              </a:gs>
              <a:gs pos="100000">
                <a:schemeClr val="tx2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5596A7"/>
                </a:gs>
              </a:gsLst>
              <a:lin ang="18900000" scaled="1"/>
              <a:tileRect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CC709C75-A3C4-491C-AF48-D3D7170824EA}"/>
              </a:ext>
            </a:extLst>
          </p:cNvPr>
          <p:cNvSpPr/>
          <p:nvPr/>
        </p:nvSpPr>
        <p:spPr>
          <a:xfrm>
            <a:off x="225302" y="647157"/>
            <a:ext cx="223641" cy="22364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29318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DEC0459-8211-4A9D-8D2E-2B1499342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716329"/>
            <a:ext cx="4523809" cy="3857143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185D1E24-3E2B-471A-A4F2-8D448F7238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251" y="5135841"/>
            <a:ext cx="703490" cy="91362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FA886EA6-8C74-494D-9C2C-CF9DF2057688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A295E6D-485E-4E1B-B927-4680ACA902AE}"/>
              </a:ext>
            </a:extLst>
          </p:cNvPr>
          <p:cNvGrpSpPr/>
          <p:nvPr/>
        </p:nvGrpSpPr>
        <p:grpSpPr>
          <a:xfrm>
            <a:off x="4506665" y="128890"/>
            <a:ext cx="3165970" cy="604815"/>
            <a:chOff x="3298420" y="255884"/>
            <a:chExt cx="2333838" cy="453611"/>
          </a:xfrm>
        </p:grpSpPr>
        <p:sp>
          <p:nvSpPr>
            <p:cNvPr id="17" name="圆角矩形 15">
              <a:extLst>
                <a:ext uri="{FF2B5EF4-FFF2-40B4-BE49-F238E27FC236}">
                  <a16:creationId xmlns:a16="http://schemas.microsoft.com/office/drawing/2014/main" id="{E5F00AFE-7315-4E0B-93FD-66DEED762EA2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AE09754-D2BA-4F9B-AF61-1493D44CB185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光极板文件制作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003BCBB4-9128-42EA-A4C7-A265029CF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6440" y="1198880"/>
            <a:ext cx="6615724" cy="4892040"/>
          </a:xfrm>
          <a:prstGeom prst="rect">
            <a:avLst/>
          </a:prstGeom>
        </p:spPr>
      </p:pic>
      <p:sp>
        <p:nvSpPr>
          <p:cNvPr id="18" name="椭圆 17">
            <a:extLst>
              <a:ext uri="{FF2B5EF4-FFF2-40B4-BE49-F238E27FC236}">
                <a16:creationId xmlns:a16="http://schemas.microsoft.com/office/drawing/2014/main" id="{4BCE28B2-26A9-4B90-BFAD-EFA217F92D00}"/>
              </a:ext>
            </a:extLst>
          </p:cNvPr>
          <p:cNvSpPr/>
          <p:nvPr/>
        </p:nvSpPr>
        <p:spPr>
          <a:xfrm>
            <a:off x="363656" y="128890"/>
            <a:ext cx="656077" cy="6560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354A017-D6F9-417E-855C-CBB445F5A936}"/>
              </a:ext>
            </a:extLst>
          </p:cNvPr>
          <p:cNvSpPr/>
          <p:nvPr/>
        </p:nvSpPr>
        <p:spPr>
          <a:xfrm>
            <a:off x="1031289" y="523526"/>
            <a:ext cx="225249" cy="225249"/>
          </a:xfrm>
          <a:prstGeom prst="ellipse">
            <a:avLst/>
          </a:prstGeom>
          <a:gradFill flip="none" rotWithShape="1">
            <a:gsLst>
              <a:gs pos="0">
                <a:srgbClr val="5596A7"/>
              </a:gs>
              <a:gs pos="100000">
                <a:schemeClr val="tx2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5596A7"/>
                </a:gs>
              </a:gsLst>
              <a:lin ang="18900000" scaled="1"/>
              <a:tileRect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36005ED0-858C-44ED-9826-EBFD80B8952C}"/>
              </a:ext>
            </a:extLst>
          </p:cNvPr>
          <p:cNvSpPr/>
          <p:nvPr/>
        </p:nvSpPr>
        <p:spPr>
          <a:xfrm>
            <a:off x="225302" y="647157"/>
            <a:ext cx="223641" cy="22364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26119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E8C9E8C-5764-42AF-AF60-E014EDFC6209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1B875BA-4CCA-486F-88B8-10881FBBFD6A}"/>
              </a:ext>
            </a:extLst>
          </p:cNvPr>
          <p:cNvGrpSpPr/>
          <p:nvPr/>
        </p:nvGrpSpPr>
        <p:grpSpPr>
          <a:xfrm>
            <a:off x="4506665" y="128890"/>
            <a:ext cx="3165970" cy="604815"/>
            <a:chOff x="3298420" y="255884"/>
            <a:chExt cx="2333838" cy="453611"/>
          </a:xfrm>
        </p:grpSpPr>
        <p:sp>
          <p:nvSpPr>
            <p:cNvPr id="28" name="圆角矩形 15">
              <a:extLst>
                <a:ext uri="{FF2B5EF4-FFF2-40B4-BE49-F238E27FC236}">
                  <a16:creationId xmlns:a16="http://schemas.microsoft.com/office/drawing/2014/main" id="{CAC123B1-4E08-4399-899E-F64CE7D8728E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D641C2D8-A47A-4EF8-ACC5-0377193BA30D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光极板文件制作</a:t>
              </a:r>
            </a:p>
          </p:txBody>
        </p:sp>
      </p:grpSp>
      <p:sp>
        <p:nvSpPr>
          <p:cNvPr id="30" name="椭圆 29">
            <a:extLst>
              <a:ext uri="{FF2B5EF4-FFF2-40B4-BE49-F238E27FC236}">
                <a16:creationId xmlns:a16="http://schemas.microsoft.com/office/drawing/2014/main" id="{908A0062-BA4B-4373-94E8-65CFC59A11A9}"/>
              </a:ext>
            </a:extLst>
          </p:cNvPr>
          <p:cNvSpPr/>
          <p:nvPr/>
        </p:nvSpPr>
        <p:spPr>
          <a:xfrm>
            <a:off x="363656" y="128890"/>
            <a:ext cx="656077" cy="6560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857D1909-BBBA-48A8-8AD2-6F896C708451}"/>
              </a:ext>
            </a:extLst>
          </p:cNvPr>
          <p:cNvSpPr/>
          <p:nvPr/>
        </p:nvSpPr>
        <p:spPr>
          <a:xfrm>
            <a:off x="1031289" y="523526"/>
            <a:ext cx="225249" cy="225249"/>
          </a:xfrm>
          <a:prstGeom prst="ellipse">
            <a:avLst/>
          </a:prstGeom>
          <a:gradFill flip="none" rotWithShape="1">
            <a:gsLst>
              <a:gs pos="0">
                <a:srgbClr val="5596A7"/>
              </a:gs>
              <a:gs pos="100000">
                <a:schemeClr val="tx2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5596A7"/>
                </a:gs>
              </a:gsLst>
              <a:lin ang="18900000" scaled="1"/>
              <a:tileRect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E1237FE-CC6B-4ACA-A4BD-D333295DD481}"/>
              </a:ext>
            </a:extLst>
          </p:cNvPr>
          <p:cNvSpPr/>
          <p:nvPr/>
        </p:nvSpPr>
        <p:spPr>
          <a:xfrm>
            <a:off x="225302" y="647157"/>
            <a:ext cx="223641" cy="22364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D9ABFBC-37F4-45E1-BA60-B9B7D12CA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1521" y="1053677"/>
            <a:ext cx="7157327" cy="5292531"/>
          </a:xfrm>
          <a:prstGeom prst="rect">
            <a:avLst/>
          </a:prstGeom>
        </p:spPr>
      </p:pic>
      <p:grpSp>
        <p:nvGrpSpPr>
          <p:cNvPr id="35" name="组合 34">
            <a:extLst>
              <a:ext uri="{FF2B5EF4-FFF2-40B4-BE49-F238E27FC236}">
                <a16:creationId xmlns:a16="http://schemas.microsoft.com/office/drawing/2014/main" id="{03E61954-5A81-48B6-B494-013E24206610}"/>
              </a:ext>
            </a:extLst>
          </p:cNvPr>
          <p:cNvGrpSpPr/>
          <p:nvPr/>
        </p:nvGrpSpPr>
        <p:grpSpPr>
          <a:xfrm>
            <a:off x="793333" y="1963182"/>
            <a:ext cx="3923617" cy="3287236"/>
            <a:chOff x="660400" y="1160463"/>
            <a:chExt cx="3923617" cy="3287236"/>
          </a:xfrm>
        </p:grpSpPr>
        <p:pic>
          <p:nvPicPr>
            <p:cNvPr id="1026" name="Picture 2" descr="æ¥çæºå¾å">
              <a:extLst>
                <a:ext uri="{FF2B5EF4-FFF2-40B4-BE49-F238E27FC236}">
                  <a16:creationId xmlns:a16="http://schemas.microsoft.com/office/drawing/2014/main" id="{A612FEAC-6E7C-4CB6-961F-3CA791F0FA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47" r="13095" b="12615"/>
            <a:stretch/>
          </p:blipFill>
          <p:spPr bwMode="auto">
            <a:xfrm>
              <a:off x="660400" y="1160463"/>
              <a:ext cx="3923617" cy="3207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5E21E64-D2B4-491F-957D-453AA0C679B2}"/>
                </a:ext>
              </a:extLst>
            </p:cNvPr>
            <p:cNvSpPr/>
            <p:nvPr/>
          </p:nvSpPr>
          <p:spPr>
            <a:xfrm>
              <a:off x="1837378" y="4078367"/>
              <a:ext cx="15696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charset="0"/>
                  <a:cs typeface="Times New Roman" charset="0"/>
                </a:rPr>
                <a:t>图片来自网络</a:t>
              </a:r>
              <a:endPara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1CB03DBF-5EA1-4675-9126-3199F8C8D796}"/>
              </a:ext>
            </a:extLst>
          </p:cNvPr>
          <p:cNvSpPr/>
          <p:nvPr/>
        </p:nvSpPr>
        <p:spPr>
          <a:xfrm>
            <a:off x="5893928" y="4650253"/>
            <a:ext cx="42481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Channel </a:t>
            </a:r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为必需</a:t>
            </a:r>
            <a:r>
              <a:rPr lang="en-US" altLang="zh-CN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一个帽子有多块板，一起存储成单个</a:t>
            </a:r>
            <a:r>
              <a:rPr lang="en-US" altLang="zh-CN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mat</a:t>
            </a:r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文件</a:t>
            </a:r>
            <a:r>
              <a:rPr lang="en-US" altLang="zh-CN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44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AF8016D-37C3-4E2F-A589-7806DE5CD67C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057C8B-0371-494C-BEE5-8E43B2899DAA}"/>
              </a:ext>
            </a:extLst>
          </p:cNvPr>
          <p:cNvGrpSpPr/>
          <p:nvPr/>
        </p:nvGrpSpPr>
        <p:grpSpPr>
          <a:xfrm>
            <a:off x="4506665" y="128890"/>
            <a:ext cx="3165970" cy="604815"/>
            <a:chOff x="3298420" y="255884"/>
            <a:chExt cx="2333838" cy="453611"/>
          </a:xfrm>
        </p:grpSpPr>
        <p:sp>
          <p:nvSpPr>
            <p:cNvPr id="9" name="圆角矩形 15">
              <a:extLst>
                <a:ext uri="{FF2B5EF4-FFF2-40B4-BE49-F238E27FC236}">
                  <a16:creationId xmlns:a16="http://schemas.microsoft.com/office/drawing/2014/main" id="{FE063A2D-85D1-4A24-809C-9E1648922B2A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E25D1ADA-60E9-493C-8918-302015447714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光极板信息预览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F9976BFE-BA62-4ABF-BB0B-FF9106320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0634"/>
            <a:ext cx="12192000" cy="3312332"/>
          </a:xfrm>
          <a:prstGeom prst="rect">
            <a:avLst/>
          </a:prstGeom>
        </p:spPr>
      </p:pic>
      <p:sp>
        <p:nvSpPr>
          <p:cNvPr id="11" name="椭圆 10">
            <a:extLst>
              <a:ext uri="{FF2B5EF4-FFF2-40B4-BE49-F238E27FC236}">
                <a16:creationId xmlns:a16="http://schemas.microsoft.com/office/drawing/2014/main" id="{1220DDD1-2BAD-411C-9F43-6D18EE65827A}"/>
              </a:ext>
            </a:extLst>
          </p:cNvPr>
          <p:cNvSpPr/>
          <p:nvPr/>
        </p:nvSpPr>
        <p:spPr>
          <a:xfrm>
            <a:off x="363656" y="128890"/>
            <a:ext cx="656077" cy="6560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C2B459A3-6CB6-4A72-98EE-FB32C182B1CB}"/>
              </a:ext>
            </a:extLst>
          </p:cNvPr>
          <p:cNvSpPr/>
          <p:nvPr/>
        </p:nvSpPr>
        <p:spPr>
          <a:xfrm>
            <a:off x="1031289" y="523526"/>
            <a:ext cx="225249" cy="225249"/>
          </a:xfrm>
          <a:prstGeom prst="ellipse">
            <a:avLst/>
          </a:prstGeom>
          <a:gradFill flip="none" rotWithShape="1">
            <a:gsLst>
              <a:gs pos="0">
                <a:srgbClr val="5596A7"/>
              </a:gs>
              <a:gs pos="100000">
                <a:schemeClr val="tx2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5596A7"/>
                </a:gs>
              </a:gsLst>
              <a:lin ang="18900000" scaled="1"/>
              <a:tileRect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A7D79D7-8EFF-4C5F-96E7-5776511452D7}"/>
              </a:ext>
            </a:extLst>
          </p:cNvPr>
          <p:cNvSpPr/>
          <p:nvPr/>
        </p:nvSpPr>
        <p:spPr>
          <a:xfrm>
            <a:off x="225302" y="647157"/>
            <a:ext cx="223641" cy="22364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418413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9CBD294D-2701-43FA-9F23-764C9B3A3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507" y="703191"/>
            <a:ext cx="2024743" cy="61655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6D6DEDD-45C2-46F9-98F5-C621FBAAD5A3}"/>
              </a:ext>
            </a:extLst>
          </p:cNvPr>
          <p:cNvGrpSpPr/>
          <p:nvPr/>
        </p:nvGrpSpPr>
        <p:grpSpPr>
          <a:xfrm>
            <a:off x="660400" y="1678229"/>
            <a:ext cx="4523809" cy="3857143"/>
            <a:chOff x="619627" y="1197714"/>
            <a:chExt cx="4523809" cy="3857143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DEC0459-8211-4A9D-8D2E-2B1499342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9627" y="1197714"/>
              <a:ext cx="4523809" cy="3857143"/>
            </a:xfrm>
            <a:prstGeom prst="rect">
              <a:avLst/>
            </a:prstGeom>
          </p:spPr>
        </p:pic>
        <p:sp>
          <p:nvSpPr>
            <p:cNvPr id="21" name="矩形: 圆角 20">
              <a:extLst>
                <a:ext uri="{FF2B5EF4-FFF2-40B4-BE49-F238E27FC236}">
                  <a16:creationId xmlns:a16="http://schemas.microsoft.com/office/drawing/2014/main" id="{D3A0879D-4B48-4F24-9771-4D5346DAB013}"/>
                </a:ext>
              </a:extLst>
            </p:cNvPr>
            <p:cNvSpPr/>
            <p:nvPr/>
          </p:nvSpPr>
          <p:spPr>
            <a:xfrm>
              <a:off x="788670" y="3446367"/>
              <a:ext cx="4143969" cy="302003"/>
            </a:xfrm>
            <a:prstGeom prst="round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FA886EA6-8C74-494D-9C2C-CF9DF2057688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A295E6D-485E-4E1B-B927-4680ACA902AE}"/>
              </a:ext>
            </a:extLst>
          </p:cNvPr>
          <p:cNvGrpSpPr/>
          <p:nvPr/>
        </p:nvGrpSpPr>
        <p:grpSpPr>
          <a:xfrm>
            <a:off x="4506665" y="128890"/>
            <a:ext cx="3165970" cy="604815"/>
            <a:chOff x="3298420" y="255884"/>
            <a:chExt cx="2333838" cy="453611"/>
          </a:xfrm>
        </p:grpSpPr>
        <p:sp>
          <p:nvSpPr>
            <p:cNvPr id="17" name="圆角矩形 15">
              <a:extLst>
                <a:ext uri="{FF2B5EF4-FFF2-40B4-BE49-F238E27FC236}">
                  <a16:creationId xmlns:a16="http://schemas.microsoft.com/office/drawing/2014/main" id="{E5F00AFE-7315-4E0B-93FD-66DEED762EA2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AE09754-D2BA-4F9B-AF61-1493D44CB185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三维</a:t>
              </a:r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MNI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信息输入</a:t>
              </a: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DEB99535-8561-4ABB-A215-AFF194392D18}"/>
              </a:ext>
            </a:extLst>
          </p:cNvPr>
          <p:cNvSpPr/>
          <p:nvPr/>
        </p:nvSpPr>
        <p:spPr>
          <a:xfrm>
            <a:off x="7443439" y="2306072"/>
            <a:ext cx="407546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如果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3D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数据文件夹里只有一个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txt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文件，添加后每个被试将共用这一个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3D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数据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charset="0"/>
              <a:cs typeface="Times New Roman" charset="0"/>
            </a:endParaRPr>
          </a:p>
          <a:p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charset="0"/>
              <a:cs typeface="Times New Roman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如果每个被试有各自的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txt,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 请保证被试的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txt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文件名与</a:t>
            </a:r>
            <a:r>
              <a:rPr lang="en-US" altLang="zh-CN" sz="2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Rawdata</a:t>
            </a:r>
            <a:r>
              <a:rPr lang="zh-CN" altLang="en-US" sz="24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文件名相同</a:t>
            </a:r>
            <a:endParaRPr lang="en-US" altLang="zh-CN" sz="240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charset="0"/>
              <a:cs typeface="Times New Roman" charset="0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EEFD2A5-4138-45E5-B07B-812DF5B7075D}"/>
              </a:ext>
            </a:extLst>
          </p:cNvPr>
          <p:cNvSpPr/>
          <p:nvPr/>
        </p:nvSpPr>
        <p:spPr>
          <a:xfrm>
            <a:off x="363656" y="128890"/>
            <a:ext cx="656077" cy="6560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2AAC16F-D27A-41F1-863D-5C1FAC4C3489}"/>
              </a:ext>
            </a:extLst>
          </p:cNvPr>
          <p:cNvSpPr/>
          <p:nvPr/>
        </p:nvSpPr>
        <p:spPr>
          <a:xfrm>
            <a:off x="1031289" y="523526"/>
            <a:ext cx="225249" cy="225249"/>
          </a:xfrm>
          <a:prstGeom prst="ellipse">
            <a:avLst/>
          </a:prstGeom>
          <a:gradFill flip="none" rotWithShape="1">
            <a:gsLst>
              <a:gs pos="0">
                <a:srgbClr val="5596A7"/>
              </a:gs>
              <a:gs pos="100000">
                <a:schemeClr val="tx2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5596A7"/>
                </a:gs>
              </a:gsLst>
              <a:lin ang="18900000" scaled="1"/>
              <a:tileRect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106D00C0-97D8-410C-8CC4-B414BAAB1BFD}"/>
              </a:ext>
            </a:extLst>
          </p:cNvPr>
          <p:cNvSpPr/>
          <p:nvPr/>
        </p:nvSpPr>
        <p:spPr>
          <a:xfrm>
            <a:off x="225302" y="647157"/>
            <a:ext cx="223641" cy="22364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99483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FA886EA6-8C74-494D-9C2C-CF9DF2057688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A295E6D-485E-4E1B-B927-4680ACA902AE}"/>
              </a:ext>
            </a:extLst>
          </p:cNvPr>
          <p:cNvGrpSpPr/>
          <p:nvPr/>
        </p:nvGrpSpPr>
        <p:grpSpPr>
          <a:xfrm>
            <a:off x="4506665" y="128890"/>
            <a:ext cx="3165970" cy="604815"/>
            <a:chOff x="3298420" y="255884"/>
            <a:chExt cx="2333838" cy="453611"/>
          </a:xfrm>
        </p:grpSpPr>
        <p:sp>
          <p:nvSpPr>
            <p:cNvPr id="17" name="圆角矩形 15">
              <a:extLst>
                <a:ext uri="{FF2B5EF4-FFF2-40B4-BE49-F238E27FC236}">
                  <a16:creationId xmlns:a16="http://schemas.microsoft.com/office/drawing/2014/main" id="{E5F00AFE-7315-4E0B-93FD-66DEED762EA2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AE09754-D2BA-4F9B-AF61-1493D44CB185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三维</a:t>
              </a:r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MNI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文件制作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52D2291C-87A8-407D-83ED-055CBBBF57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943" y="1811567"/>
            <a:ext cx="3600000" cy="366666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215213C-BD4A-4F5A-AAA6-4229C9B79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543" y="1016328"/>
            <a:ext cx="4400000" cy="52571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E29AA03-8D9A-4739-A10E-96E2471EFF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7149" y="830943"/>
            <a:ext cx="2810087" cy="5627914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A0E7FED2-0D47-48CA-A035-61F9B8E84C49}"/>
              </a:ext>
            </a:extLst>
          </p:cNvPr>
          <p:cNvSpPr/>
          <p:nvPr/>
        </p:nvSpPr>
        <p:spPr>
          <a:xfrm>
            <a:off x="4659485" y="1222578"/>
            <a:ext cx="2185416" cy="321594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C7EC643-943E-4ABA-B175-8DD0861EB612}"/>
              </a:ext>
            </a:extLst>
          </p:cNvPr>
          <p:cNvSpPr/>
          <p:nvPr/>
        </p:nvSpPr>
        <p:spPr>
          <a:xfrm>
            <a:off x="2110357" y="2747738"/>
            <a:ext cx="1619815" cy="587829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19EA70B-20FE-421C-B2BC-28C68126C414}"/>
              </a:ext>
            </a:extLst>
          </p:cNvPr>
          <p:cNvSpPr/>
          <p:nvPr/>
        </p:nvSpPr>
        <p:spPr>
          <a:xfrm>
            <a:off x="4559484" y="2893217"/>
            <a:ext cx="2374715" cy="446659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6AFAED91-D624-42A1-B1BC-352825274693}"/>
              </a:ext>
            </a:extLst>
          </p:cNvPr>
          <p:cNvSpPr/>
          <p:nvPr/>
        </p:nvSpPr>
        <p:spPr>
          <a:xfrm>
            <a:off x="4561991" y="3335567"/>
            <a:ext cx="2372208" cy="446659"/>
          </a:xfrm>
          <a:prstGeom prst="round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102FE91-9830-4A46-86B8-554F3AC0E927}"/>
              </a:ext>
            </a:extLst>
          </p:cNvPr>
          <p:cNvSpPr/>
          <p:nvPr/>
        </p:nvSpPr>
        <p:spPr>
          <a:xfrm>
            <a:off x="322943" y="6363471"/>
            <a:ext cx="5088252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后续版本的</a:t>
            </a:r>
            <a:r>
              <a:rPr lang="en-US" altLang="zh-CN" sz="2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NIRS_KIT</a:t>
            </a:r>
            <a:r>
              <a:rPr lang="zh-CN" altLang="en-US" sz="2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将添加此功能</a:t>
            </a:r>
            <a:r>
              <a:rPr lang="en-US" altLang="zh-CN" sz="23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!!!</a:t>
            </a:r>
            <a:endParaRPr lang="zh-CN" altLang="en-US" sz="23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38118E-648C-48E5-B941-AF9521999957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E37099FC-E965-4E84-B873-BEDFEC02D831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4C773AC3-87FF-4F8C-9CF3-B9D42811BB6B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CCBD1F17-AE33-42FA-81E6-6FC1EED03665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8632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A886EA6-8C74-494D-9C2C-CF9DF2057688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A295E6D-485E-4E1B-B927-4680ACA902AE}"/>
              </a:ext>
            </a:extLst>
          </p:cNvPr>
          <p:cNvGrpSpPr/>
          <p:nvPr/>
        </p:nvGrpSpPr>
        <p:grpSpPr>
          <a:xfrm>
            <a:off x="4214534" y="128890"/>
            <a:ext cx="4474295" cy="604815"/>
            <a:chOff x="3298420" y="255884"/>
            <a:chExt cx="2333838" cy="453611"/>
          </a:xfrm>
        </p:grpSpPr>
        <p:sp>
          <p:nvSpPr>
            <p:cNvPr id="17" name="圆角矩形 15">
              <a:extLst>
                <a:ext uri="{FF2B5EF4-FFF2-40B4-BE49-F238E27FC236}">
                  <a16:creationId xmlns:a16="http://schemas.microsoft.com/office/drawing/2014/main" id="{E5F00AFE-7315-4E0B-93FD-66DEED762EA2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BAE09754-D2BA-4F9B-AF61-1493D44CB185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Convert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之后的数据结构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0111470-C48D-40B9-A65E-7F3F83B2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99" y="844173"/>
            <a:ext cx="6263717" cy="5842000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0D723E4F-1682-4C35-8D6E-73498A7DB053}"/>
              </a:ext>
            </a:extLst>
          </p:cNvPr>
          <p:cNvSpPr/>
          <p:nvPr/>
        </p:nvSpPr>
        <p:spPr>
          <a:xfrm>
            <a:off x="7465686" y="1227138"/>
            <a:ext cx="4067502" cy="49736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注意：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暂时只支持岛津和日立的血氧数据的转换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如果采集的血氧数据为其他格式，可自行整理成本格式，即可进行后续分析。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C3621BC3-6430-4F50-8214-80D27E4C2BDD}"/>
              </a:ext>
            </a:extLst>
          </p:cNvPr>
          <p:cNvSpPr/>
          <p:nvPr/>
        </p:nvSpPr>
        <p:spPr>
          <a:xfrm>
            <a:off x="363656" y="128890"/>
            <a:ext cx="656077" cy="6560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AC19AD1-0F88-43E4-981C-83B6EBC916E1}"/>
              </a:ext>
            </a:extLst>
          </p:cNvPr>
          <p:cNvSpPr/>
          <p:nvPr/>
        </p:nvSpPr>
        <p:spPr>
          <a:xfrm>
            <a:off x="1031289" y="523526"/>
            <a:ext cx="225249" cy="225249"/>
          </a:xfrm>
          <a:prstGeom prst="ellipse">
            <a:avLst/>
          </a:prstGeom>
          <a:gradFill flip="none" rotWithShape="1">
            <a:gsLst>
              <a:gs pos="0">
                <a:srgbClr val="5596A7"/>
              </a:gs>
              <a:gs pos="100000">
                <a:schemeClr val="tx2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5596A7"/>
                </a:gs>
              </a:gsLst>
              <a:lin ang="18900000" scaled="1"/>
              <a:tileRect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980DA16-190F-445F-A2B9-90D8FA067E7F}"/>
              </a:ext>
            </a:extLst>
          </p:cNvPr>
          <p:cNvSpPr/>
          <p:nvPr/>
        </p:nvSpPr>
        <p:spPr>
          <a:xfrm>
            <a:off x="225302" y="647157"/>
            <a:ext cx="223641" cy="22364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2270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3688460" y="128890"/>
            <a:ext cx="4802380" cy="604815"/>
            <a:chOff x="3298420" y="255884"/>
            <a:chExt cx="2898150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Step02: 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&amp;&amp;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质量检查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91071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转化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862864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221982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712433" y="1764623"/>
              <a:ext cx="1377128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模型创建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模型估计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Contrast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666254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99335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19312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AE8DD97D-2B63-4DEF-9A58-608D7BCF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281" y="1268710"/>
            <a:ext cx="2847619" cy="47523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2723A0-1319-407F-A871-8A47EECB6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9774" y="2902424"/>
            <a:ext cx="703490" cy="9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1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2AC511E8-FB73-40CE-981E-2C275D99A8AD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C54D8747-88AD-4688-9DB9-AAE97B012BF1}"/>
              </a:ext>
            </a:extLst>
          </p:cNvPr>
          <p:cNvGrpSpPr/>
          <p:nvPr/>
        </p:nvGrpSpPr>
        <p:grpSpPr>
          <a:xfrm>
            <a:off x="4506665" y="128890"/>
            <a:ext cx="3537878" cy="604815"/>
            <a:chOff x="3298420" y="255884"/>
            <a:chExt cx="2333838" cy="453611"/>
          </a:xfrm>
        </p:grpSpPr>
        <p:sp>
          <p:nvSpPr>
            <p:cNvPr id="19" name="圆角矩形 15">
              <a:extLst>
                <a:ext uri="{FF2B5EF4-FFF2-40B4-BE49-F238E27FC236}">
                  <a16:creationId xmlns:a16="http://schemas.microsoft.com/office/drawing/2014/main" id="{25A63A23-D0C9-4E88-9DD9-46E5B867ED8E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8548DBB-E481-42EA-BF7E-1F4E780D360F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DataViewer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界面介绍</a:t>
              </a: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F99B7540-4AEB-4DD2-A868-3E7E1245D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315" y="783424"/>
            <a:ext cx="10876670" cy="6074575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FCE75F03-956E-4A80-8DE5-C5D03778F935}"/>
              </a:ext>
            </a:extLst>
          </p:cNvPr>
          <p:cNvGrpSpPr/>
          <p:nvPr/>
        </p:nvGrpSpPr>
        <p:grpSpPr>
          <a:xfrm>
            <a:off x="225302" y="142538"/>
            <a:ext cx="1031236" cy="741908"/>
            <a:chOff x="225302" y="128890"/>
            <a:chExt cx="1031236" cy="741908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B9329570-B432-446E-864A-BAA5A73D706D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ABEFFCC-EEFD-4981-98A9-25BBF70679DB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24331194-E12C-4E48-8799-5EB83D408AB3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9957616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2A52647-3181-4D9E-AB75-9E0E47E4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07" y="741804"/>
            <a:ext cx="10907486" cy="6091785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857BBBC0-621F-4284-ADD7-94658F98904A}"/>
              </a:ext>
            </a:extLst>
          </p:cNvPr>
          <p:cNvSpPr/>
          <p:nvPr/>
        </p:nvSpPr>
        <p:spPr>
          <a:xfrm>
            <a:off x="4606113" y="6074283"/>
            <a:ext cx="245097" cy="713016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E59D544C-CCDF-4FC9-8188-78D2D8F72511}"/>
              </a:ext>
            </a:extLst>
          </p:cNvPr>
          <p:cNvSpPr/>
          <p:nvPr/>
        </p:nvSpPr>
        <p:spPr>
          <a:xfrm>
            <a:off x="5267564" y="6074283"/>
            <a:ext cx="245097" cy="713016"/>
          </a:xfrm>
          <a:prstGeom prst="roundRect">
            <a:avLst/>
          </a:prstGeom>
          <a:noFill/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766C45D-461B-4B80-A92D-4C5D4E61C39B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E98B061-1F3F-43B2-B348-2820A09D5ACB}"/>
              </a:ext>
            </a:extLst>
          </p:cNvPr>
          <p:cNvGrpSpPr/>
          <p:nvPr/>
        </p:nvGrpSpPr>
        <p:grpSpPr>
          <a:xfrm>
            <a:off x="4179197" y="128890"/>
            <a:ext cx="3820906" cy="604815"/>
            <a:chOff x="3298420" y="255884"/>
            <a:chExt cx="2333838" cy="453611"/>
          </a:xfrm>
        </p:grpSpPr>
        <p:sp>
          <p:nvSpPr>
            <p:cNvPr id="11" name="圆角矩形 15">
              <a:extLst>
                <a:ext uri="{FF2B5EF4-FFF2-40B4-BE49-F238E27FC236}">
                  <a16:creationId xmlns:a16="http://schemas.microsoft.com/office/drawing/2014/main" id="{DECBEAC8-23CE-42F3-B2F1-D6947CFC1B44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A68CF8E-02BE-46B5-AD81-2ED79558A623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View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：生理噪声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F813665-F676-4F3B-8D85-0D4478DC13F9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436999A-27A8-4E3D-A805-A8CD096520D4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1506153-FB17-4A44-95B3-4CD5E7BB3A23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81379A4-79D9-479C-8B54-5C1B60D654F3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225923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71857095-2C2B-4F92-81DA-61E3531E0451}"/>
              </a:ext>
            </a:extLst>
          </p:cNvPr>
          <p:cNvGrpSpPr/>
          <p:nvPr/>
        </p:nvGrpSpPr>
        <p:grpSpPr>
          <a:xfrm>
            <a:off x="1250054" y="1923578"/>
            <a:ext cx="2752767" cy="3010843"/>
            <a:chOff x="2921898" y="1763224"/>
            <a:chExt cx="2752767" cy="3010843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D24504E-6158-4265-BED8-27B2A4393D67}"/>
                </a:ext>
              </a:extLst>
            </p:cNvPr>
            <p:cNvSpPr/>
            <p:nvPr/>
          </p:nvSpPr>
          <p:spPr>
            <a:xfrm>
              <a:off x="3431179" y="4126771"/>
              <a:ext cx="525379" cy="525379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3786D35F-23BD-4628-A932-6B62476C4F94}"/>
                </a:ext>
              </a:extLst>
            </p:cNvPr>
            <p:cNvSpPr/>
            <p:nvPr/>
          </p:nvSpPr>
          <p:spPr>
            <a:xfrm>
              <a:off x="4457081" y="4141000"/>
              <a:ext cx="633067" cy="633067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3D35C5EA-08C4-4277-81B8-1710565A1E93}"/>
                </a:ext>
              </a:extLst>
            </p:cNvPr>
            <p:cNvSpPr/>
            <p:nvPr/>
          </p:nvSpPr>
          <p:spPr>
            <a:xfrm>
              <a:off x="3718511" y="1763224"/>
              <a:ext cx="657523" cy="657523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C7FDD878-0917-4B88-A96C-AB2C6DDC72A5}"/>
                </a:ext>
              </a:extLst>
            </p:cNvPr>
            <p:cNvSpPr/>
            <p:nvPr/>
          </p:nvSpPr>
          <p:spPr>
            <a:xfrm>
              <a:off x="2921898" y="2745601"/>
              <a:ext cx="509761" cy="509761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E016F89D-1265-4626-8CF9-2ABD417BEB25}"/>
                </a:ext>
              </a:extLst>
            </p:cNvPr>
            <p:cNvGrpSpPr/>
            <p:nvPr/>
          </p:nvGrpSpPr>
          <p:grpSpPr>
            <a:xfrm>
              <a:off x="3331212" y="2114080"/>
              <a:ext cx="2343453" cy="2343453"/>
              <a:chOff x="2005304" y="1522675"/>
              <a:chExt cx="1757590" cy="1757590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D4E8F337-3088-42A9-8163-DAC60A82B0B4}"/>
                  </a:ext>
                </a:extLst>
              </p:cNvPr>
              <p:cNvSpPr/>
              <p:nvPr/>
            </p:nvSpPr>
            <p:spPr>
              <a:xfrm>
                <a:off x="2005304" y="1522675"/>
                <a:ext cx="1757590" cy="175759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8900000" scaled="1"/>
                <a:tileRect/>
              </a:gradFill>
              <a:ln w="28575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  <a:effectLst>
                <a:outerShdw blurRad="190500" dist="635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8B3859CB-4FDA-4583-90B2-27A9D701114B}"/>
                  </a:ext>
                </a:extLst>
              </p:cNvPr>
              <p:cNvSpPr txBox="1"/>
              <p:nvPr/>
            </p:nvSpPr>
            <p:spPr>
              <a:xfrm>
                <a:off x="2133220" y="2205262"/>
                <a:ext cx="1629674" cy="3924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5596A7"/>
                    </a:solidFill>
                    <a:effectLst>
                      <a:innerShdw blurRad="63500" dist="50800" dir="18900000">
                        <a:prstClr val="black">
                          <a:alpha val="5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fNIRS data</a:t>
                </a:r>
                <a:endParaRPr lang="zh-CN" altLang="en-US" sz="2800" b="1" dirty="0">
                  <a:solidFill>
                    <a:srgbClr val="5596A7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CFF0BB79-5671-4DB6-B55F-6DA70FAAB3C6}"/>
              </a:ext>
            </a:extLst>
          </p:cNvPr>
          <p:cNvGrpSpPr/>
          <p:nvPr/>
        </p:nvGrpSpPr>
        <p:grpSpPr>
          <a:xfrm>
            <a:off x="3607279" y="2341644"/>
            <a:ext cx="4964742" cy="2581113"/>
            <a:chOff x="2600297" y="1877113"/>
            <a:chExt cx="4964742" cy="258111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A46BDAF-311D-4CE4-8A43-62F1ED3063E1}"/>
                </a:ext>
              </a:extLst>
            </p:cNvPr>
            <p:cNvSpPr/>
            <p:nvPr/>
          </p:nvSpPr>
          <p:spPr>
            <a:xfrm>
              <a:off x="3353782" y="3872477"/>
              <a:ext cx="4211257" cy="437422"/>
            </a:xfrm>
            <a:prstGeom prst="rect">
              <a:avLst/>
            </a:prstGeom>
            <a:solidFill>
              <a:srgbClr val="5596A7"/>
            </a:soli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18900000" scaled="1"/>
                <a:tileRect/>
              </a:gra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C185E17-D2A9-4145-AC01-E534DEA684AE}"/>
                </a:ext>
              </a:extLst>
            </p:cNvPr>
            <p:cNvSpPr txBox="1"/>
            <p:nvPr/>
          </p:nvSpPr>
          <p:spPr>
            <a:xfrm>
              <a:off x="3475468" y="3867740"/>
              <a:ext cx="3854556" cy="42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静息态数据</a:t>
              </a:r>
            </a:p>
          </p:txBody>
        </p:sp>
        <p:sp>
          <p:nvSpPr>
            <p:cNvPr id="11" name="圆角矩形 51">
              <a:extLst>
                <a:ext uri="{FF2B5EF4-FFF2-40B4-BE49-F238E27FC236}">
                  <a16:creationId xmlns:a16="http://schemas.microsoft.com/office/drawing/2014/main" id="{9DF33D20-4131-4442-814D-94BC266FBB6B}"/>
                </a:ext>
              </a:extLst>
            </p:cNvPr>
            <p:cNvSpPr/>
            <p:nvPr/>
          </p:nvSpPr>
          <p:spPr>
            <a:xfrm>
              <a:off x="2637816" y="3742177"/>
              <a:ext cx="716049" cy="716049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905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94300DA-9CCA-4011-ABAE-C2FA3D78A84A}"/>
                </a:ext>
              </a:extLst>
            </p:cNvPr>
            <p:cNvSpPr txBox="1"/>
            <p:nvPr/>
          </p:nvSpPr>
          <p:spPr>
            <a:xfrm>
              <a:off x="2600297" y="3795781"/>
              <a:ext cx="791084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5596A7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5596A7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B359FBB-1265-440F-BD4B-CD8C0ECFAB2C}"/>
                </a:ext>
              </a:extLst>
            </p:cNvPr>
            <p:cNvSpPr/>
            <p:nvPr/>
          </p:nvSpPr>
          <p:spPr>
            <a:xfrm>
              <a:off x="3353782" y="2007413"/>
              <a:ext cx="4211257" cy="437422"/>
            </a:xfrm>
            <a:prstGeom prst="rect">
              <a:avLst/>
            </a:prstGeom>
            <a:solidFill>
              <a:srgbClr val="5596A7"/>
            </a:soli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18900000" scaled="1"/>
                <a:tileRect/>
              </a:gradFill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F4C2A85-0070-429E-8E75-2E1382D9042F}"/>
                </a:ext>
              </a:extLst>
            </p:cNvPr>
            <p:cNvSpPr txBox="1"/>
            <p:nvPr/>
          </p:nvSpPr>
          <p:spPr>
            <a:xfrm>
              <a:off x="3475468" y="2002676"/>
              <a:ext cx="3711312" cy="420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133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任务态数据</a:t>
              </a:r>
            </a:p>
          </p:txBody>
        </p:sp>
        <p:sp>
          <p:nvSpPr>
            <p:cNvPr id="20" name="圆角矩形 51">
              <a:extLst>
                <a:ext uri="{FF2B5EF4-FFF2-40B4-BE49-F238E27FC236}">
                  <a16:creationId xmlns:a16="http://schemas.microsoft.com/office/drawing/2014/main" id="{CD6EC4EF-7C3A-4643-AF44-5EC79153903F}"/>
                </a:ext>
              </a:extLst>
            </p:cNvPr>
            <p:cNvSpPr/>
            <p:nvPr/>
          </p:nvSpPr>
          <p:spPr>
            <a:xfrm>
              <a:off x="2637816" y="1877113"/>
              <a:ext cx="716049" cy="716049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190500" dist="635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EA012581-9C53-4386-8F0F-49F5932C7FCF}"/>
                </a:ext>
              </a:extLst>
            </p:cNvPr>
            <p:cNvSpPr txBox="1"/>
            <p:nvPr/>
          </p:nvSpPr>
          <p:spPr>
            <a:xfrm>
              <a:off x="2600297" y="1930717"/>
              <a:ext cx="791084" cy="584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b="1" dirty="0">
                  <a:solidFill>
                    <a:srgbClr val="5596A7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5596A7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13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A027B4-FEBB-4ED7-A934-F12D3DB33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93" y="753965"/>
            <a:ext cx="10885714" cy="6079625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6C1ECDC1-6AAC-4326-AF79-FA03771809F0}"/>
              </a:ext>
            </a:extLst>
          </p:cNvPr>
          <p:cNvSpPr/>
          <p:nvPr/>
        </p:nvSpPr>
        <p:spPr>
          <a:xfrm>
            <a:off x="4062570" y="1365381"/>
            <a:ext cx="339365" cy="2132814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39ED8B8E-18FE-4BDD-88C3-6B779E6A863B}"/>
              </a:ext>
            </a:extLst>
          </p:cNvPr>
          <p:cNvSpPr/>
          <p:nvPr/>
        </p:nvSpPr>
        <p:spPr>
          <a:xfrm>
            <a:off x="4506665" y="1364988"/>
            <a:ext cx="339365" cy="2132814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16BE446-E017-48B1-879D-9DFB43300397}"/>
              </a:ext>
            </a:extLst>
          </p:cNvPr>
          <p:cNvSpPr/>
          <p:nvPr/>
        </p:nvSpPr>
        <p:spPr>
          <a:xfrm>
            <a:off x="5394309" y="1364988"/>
            <a:ext cx="339365" cy="2132814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3B219228-CE25-4137-B2E4-D045879E561E}"/>
              </a:ext>
            </a:extLst>
          </p:cNvPr>
          <p:cNvSpPr/>
          <p:nvPr/>
        </p:nvSpPr>
        <p:spPr>
          <a:xfrm>
            <a:off x="7444641" y="1364988"/>
            <a:ext cx="339365" cy="2132814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521924C-C37A-419D-B0CB-13A7BE7EDA30}"/>
              </a:ext>
            </a:extLst>
          </p:cNvPr>
          <p:cNvSpPr/>
          <p:nvPr/>
        </p:nvSpPr>
        <p:spPr>
          <a:xfrm>
            <a:off x="9488574" y="1364988"/>
            <a:ext cx="339365" cy="2132814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23F2CF5-7A32-443F-8451-4CA9B84A02E2}"/>
              </a:ext>
            </a:extLst>
          </p:cNvPr>
          <p:cNvSpPr/>
          <p:nvPr/>
        </p:nvSpPr>
        <p:spPr>
          <a:xfrm>
            <a:off x="8255120" y="3897085"/>
            <a:ext cx="660282" cy="82731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D27B127-F2AC-435E-A74C-5C2E05B06104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6F3BB11-3262-4EE3-8F30-797202769E36}"/>
              </a:ext>
            </a:extLst>
          </p:cNvPr>
          <p:cNvGrpSpPr/>
          <p:nvPr/>
        </p:nvGrpSpPr>
        <p:grpSpPr>
          <a:xfrm>
            <a:off x="4506665" y="128890"/>
            <a:ext cx="3831792" cy="604815"/>
            <a:chOff x="3298420" y="255884"/>
            <a:chExt cx="2333838" cy="453611"/>
          </a:xfrm>
        </p:grpSpPr>
        <p:sp>
          <p:nvSpPr>
            <p:cNvPr id="15" name="圆角矩形 15">
              <a:extLst>
                <a:ext uri="{FF2B5EF4-FFF2-40B4-BE49-F238E27FC236}">
                  <a16:creationId xmlns:a16="http://schemas.microsoft.com/office/drawing/2014/main" id="{5FD3F5AD-F6A8-4BF0-95EA-53C5D66980D2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B2075C2-5544-463A-9C12-C93C00E03711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View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：头动噪声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96636511-F82B-4699-8FE8-E22BA8A1EE6B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2F459CA-23AA-4934-9E57-FE0F89E3AD87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BE9BBD5-2B4A-473C-A3B6-E2F4D67BD2A9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4E0A7A8-851B-4214-867F-CBBF4E255F95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90650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CA06B6-61BB-4490-8086-3388EC49E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47" y="754470"/>
            <a:ext cx="10884807" cy="607912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86749983-4CCD-45E9-88C7-A331ED6DF8C4}"/>
              </a:ext>
            </a:extLst>
          </p:cNvPr>
          <p:cNvSpPr/>
          <p:nvPr/>
        </p:nvSpPr>
        <p:spPr>
          <a:xfrm>
            <a:off x="5693787" y="6036575"/>
            <a:ext cx="499621" cy="713016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7346C9CF-DC99-4D57-A6E3-FD2CF501E9A2}"/>
              </a:ext>
            </a:extLst>
          </p:cNvPr>
          <p:cNvSpPr/>
          <p:nvPr/>
        </p:nvSpPr>
        <p:spPr>
          <a:xfrm>
            <a:off x="4010231" y="1431080"/>
            <a:ext cx="339365" cy="2132814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BB3D657-307A-425A-9B3C-2C636FDA1124}"/>
              </a:ext>
            </a:extLst>
          </p:cNvPr>
          <p:cNvSpPr/>
          <p:nvPr/>
        </p:nvSpPr>
        <p:spPr>
          <a:xfrm>
            <a:off x="4531530" y="1431080"/>
            <a:ext cx="339365" cy="2132814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noFill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503FE7F-1B5A-4984-9EC9-51903A180D94}"/>
              </a:ext>
            </a:extLst>
          </p:cNvPr>
          <p:cNvSpPr/>
          <p:nvPr/>
        </p:nvSpPr>
        <p:spPr>
          <a:xfrm>
            <a:off x="5405919" y="1431080"/>
            <a:ext cx="339365" cy="2132814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F25A567F-B996-4287-8A7E-D343F44C0795}"/>
              </a:ext>
            </a:extLst>
          </p:cNvPr>
          <p:cNvSpPr/>
          <p:nvPr/>
        </p:nvSpPr>
        <p:spPr>
          <a:xfrm>
            <a:off x="7424914" y="1431080"/>
            <a:ext cx="339365" cy="2132814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3D0BD6C-AEF7-4283-91A5-BAFFB72C9765}"/>
              </a:ext>
            </a:extLst>
          </p:cNvPr>
          <p:cNvSpPr/>
          <p:nvPr/>
        </p:nvSpPr>
        <p:spPr>
          <a:xfrm>
            <a:off x="9562407" y="1431080"/>
            <a:ext cx="339365" cy="2132814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C05CB7-EB26-493D-98B7-66854F4C07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496" y="5479460"/>
            <a:ext cx="703490" cy="91362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3DA0CBE-6C69-4395-87D3-B007648596B2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A213CF1-B380-4A1F-936B-9E8E773815AD}"/>
              </a:ext>
            </a:extLst>
          </p:cNvPr>
          <p:cNvGrpSpPr/>
          <p:nvPr/>
        </p:nvGrpSpPr>
        <p:grpSpPr>
          <a:xfrm>
            <a:off x="4506665" y="128890"/>
            <a:ext cx="3537878" cy="604815"/>
            <a:chOff x="3298420" y="255884"/>
            <a:chExt cx="2333838" cy="453611"/>
          </a:xfrm>
        </p:grpSpPr>
        <p:sp>
          <p:nvSpPr>
            <p:cNvPr id="13" name="圆角矩形 15">
              <a:extLst>
                <a:ext uri="{FF2B5EF4-FFF2-40B4-BE49-F238E27FC236}">
                  <a16:creationId xmlns:a16="http://schemas.microsoft.com/office/drawing/2014/main" id="{7BCFC920-3FD7-4B15-80B4-D5062CCD2A42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FD2C2A4-8935-416C-B581-10EBC9D51F5D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View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：头动噪声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2CF7B11-24AE-4129-A06D-7893E04BE79C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C4245430-2A6B-468F-B326-2746678FC68B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CA88078-78CB-44B8-9438-02E8292161A2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B8ED98E9-4ED5-42B2-838F-6F7DB5658BAB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16197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02F3E2F-0507-4195-B394-CCA629383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350" y="747884"/>
            <a:ext cx="10896600" cy="6085706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A877F3DE-89DD-4921-B916-92ACA8D4C97A}"/>
              </a:ext>
            </a:extLst>
          </p:cNvPr>
          <p:cNvSpPr/>
          <p:nvPr/>
        </p:nvSpPr>
        <p:spPr>
          <a:xfrm>
            <a:off x="6483683" y="6115559"/>
            <a:ext cx="876692" cy="624437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D072520F-4E32-4953-97B8-04D73C9CF5EF}"/>
              </a:ext>
            </a:extLst>
          </p:cNvPr>
          <p:cNvSpPr/>
          <p:nvPr/>
        </p:nvSpPr>
        <p:spPr>
          <a:xfrm>
            <a:off x="2771654" y="1177397"/>
            <a:ext cx="8614803" cy="2578173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671B539-23E3-461B-B45E-4CCDB23615B1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24F6533-1014-45F4-9963-7407254F444D}"/>
              </a:ext>
            </a:extLst>
          </p:cNvPr>
          <p:cNvGrpSpPr/>
          <p:nvPr/>
        </p:nvGrpSpPr>
        <p:grpSpPr>
          <a:xfrm>
            <a:off x="3838570" y="128890"/>
            <a:ext cx="4502161" cy="604815"/>
            <a:chOff x="3298420" y="255884"/>
            <a:chExt cx="2333838" cy="453611"/>
          </a:xfrm>
        </p:grpSpPr>
        <p:sp>
          <p:nvSpPr>
            <p:cNvPr id="11" name="圆角矩形 15">
              <a:extLst>
                <a:ext uri="{FF2B5EF4-FFF2-40B4-BE49-F238E27FC236}">
                  <a16:creationId xmlns:a16="http://schemas.microsoft.com/office/drawing/2014/main" id="{61DB09CA-3A19-4E77-B764-38A6000DC572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C0DFF4D3-1404-4E68-8788-D184EE71F8FC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 View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：预处理数据预览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8F36B3F-F2C8-4B64-8794-184F0835E189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2AD94E7-B9FA-4F61-B3E2-5FEEC3053FC5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942C0E2-58B5-42F1-9ED3-7F4C331E7106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70F32801-8042-4A09-86AF-1E1CAC291A15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6702561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6C655C-BCA3-4BF8-B6A9-FB56154F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31164"/>
            <a:ext cx="10926536" cy="6102425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8EF5B773-A64C-4D22-9DF2-A2B657E490AB}"/>
              </a:ext>
            </a:extLst>
          </p:cNvPr>
          <p:cNvSpPr/>
          <p:nvPr/>
        </p:nvSpPr>
        <p:spPr>
          <a:xfrm>
            <a:off x="856905" y="3895197"/>
            <a:ext cx="1846557" cy="2838732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BFF14ACE-4A56-4229-88F3-7D2A5A067ED2}"/>
              </a:ext>
            </a:extLst>
          </p:cNvPr>
          <p:cNvSpPr/>
          <p:nvPr/>
        </p:nvSpPr>
        <p:spPr>
          <a:xfrm>
            <a:off x="2847821" y="1130300"/>
            <a:ext cx="8683779" cy="2607062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DFC49D-68F3-4E7B-B588-676278934573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7265BF-353A-414E-A791-CBFDF035135E}"/>
              </a:ext>
            </a:extLst>
          </p:cNvPr>
          <p:cNvGrpSpPr/>
          <p:nvPr/>
        </p:nvGrpSpPr>
        <p:grpSpPr>
          <a:xfrm>
            <a:off x="4010468" y="128890"/>
            <a:ext cx="6124132" cy="604815"/>
            <a:chOff x="3298420" y="255884"/>
            <a:chExt cx="2333838" cy="453611"/>
          </a:xfrm>
        </p:grpSpPr>
        <p:sp>
          <p:nvSpPr>
            <p:cNvPr id="15" name="圆角矩形 15">
              <a:extLst>
                <a:ext uri="{FF2B5EF4-FFF2-40B4-BE49-F238E27FC236}">
                  <a16:creationId xmlns:a16="http://schemas.microsoft.com/office/drawing/2014/main" id="{6FCCEAC2-3717-4E21-B40E-62FD1C4239CA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B3529F8-91DB-4FA5-BE0F-9ED866820797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：参考波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查看任务信号相应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4D085B-B8BC-46B4-A3E7-7B6F14E71458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256CD82-CF32-4C89-94DD-0A5829ADDA2D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267C8BB4-8120-4E3C-8F9A-D5E9549A64B5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4C0A5EFC-98D0-481E-BDDF-645D18977636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8243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6C655C-BCA3-4BF8-B6A9-FB56154FB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" y="731164"/>
            <a:ext cx="10926536" cy="6102425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646C0715-AA4B-488F-ADC1-862E3A41BE34}"/>
              </a:ext>
            </a:extLst>
          </p:cNvPr>
          <p:cNvSpPr/>
          <p:nvPr/>
        </p:nvSpPr>
        <p:spPr>
          <a:xfrm>
            <a:off x="3671103" y="4157019"/>
            <a:ext cx="339365" cy="2398815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BD41158-BABB-4218-86D2-ABC2C20D45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3912">
            <a:off x="3992679" y="3852244"/>
            <a:ext cx="232133" cy="67823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9DFC49D-68F3-4E7B-B588-676278934573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27265BF-353A-414E-A791-CBFDF035135E}"/>
              </a:ext>
            </a:extLst>
          </p:cNvPr>
          <p:cNvGrpSpPr/>
          <p:nvPr/>
        </p:nvGrpSpPr>
        <p:grpSpPr>
          <a:xfrm>
            <a:off x="2292803" y="128890"/>
            <a:ext cx="7593694" cy="604815"/>
            <a:chOff x="3298420" y="255884"/>
            <a:chExt cx="2333838" cy="453611"/>
          </a:xfrm>
        </p:grpSpPr>
        <p:sp>
          <p:nvSpPr>
            <p:cNvPr id="15" name="圆角矩形 15">
              <a:extLst>
                <a:ext uri="{FF2B5EF4-FFF2-40B4-BE49-F238E27FC236}">
                  <a16:creationId xmlns:a16="http://schemas.microsoft.com/office/drawing/2014/main" id="{6FCCEAC2-3717-4E21-B40E-62FD1C4239CA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B3529F8-91DB-4FA5-BE0F-9ED866820797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：参考波频谱分布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任务预处理滤波参数</a:t>
              </a:r>
            </a:p>
          </p:txBody>
        </p:sp>
      </p:grp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84FF592-0582-4636-83F0-0D136A743A26}"/>
              </a:ext>
            </a:extLst>
          </p:cNvPr>
          <p:cNvSpPr/>
          <p:nvPr/>
        </p:nvSpPr>
        <p:spPr>
          <a:xfrm>
            <a:off x="5840730" y="3885785"/>
            <a:ext cx="5486400" cy="1568048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任务频段估算</a:t>
            </a:r>
            <a:r>
              <a:rPr lang="en-US" altLang="zh-CN" b="1" dirty="0">
                <a:solidFill>
                  <a:schemeClr val="accent2"/>
                </a:solidFill>
              </a:rPr>
              <a:t>: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Sample Data-</a:t>
            </a:r>
            <a:r>
              <a:rPr lang="zh-CN" altLang="en-US" b="1" dirty="0">
                <a:solidFill>
                  <a:schemeClr val="accent2"/>
                </a:solidFill>
              </a:rPr>
              <a:t>当前</a:t>
            </a:r>
            <a:r>
              <a:rPr lang="en-US" altLang="zh-CN" b="1" dirty="0">
                <a:solidFill>
                  <a:schemeClr val="accent2"/>
                </a:solidFill>
              </a:rPr>
              <a:t>block </a:t>
            </a:r>
            <a:r>
              <a:rPr lang="zh-CN" altLang="en-US" b="1" dirty="0">
                <a:solidFill>
                  <a:schemeClr val="accent2"/>
                </a:solidFill>
              </a:rPr>
              <a:t>开始到下一个</a:t>
            </a:r>
            <a:r>
              <a:rPr lang="en-US" altLang="zh-CN" b="1" dirty="0">
                <a:solidFill>
                  <a:schemeClr val="accent2"/>
                </a:solidFill>
              </a:rPr>
              <a:t>block</a:t>
            </a:r>
            <a:r>
              <a:rPr lang="zh-CN" altLang="en-US" b="1" dirty="0">
                <a:solidFill>
                  <a:schemeClr val="accent2"/>
                </a:solidFill>
              </a:rPr>
              <a:t>开始</a:t>
            </a:r>
            <a:r>
              <a:rPr lang="en-US" altLang="zh-CN" b="1" dirty="0">
                <a:solidFill>
                  <a:schemeClr val="accent2"/>
                </a:solidFill>
              </a:rPr>
              <a:t>~=30+20s~=50s;</a:t>
            </a:r>
          </a:p>
          <a:p>
            <a:r>
              <a:rPr lang="en-US" altLang="zh-CN" b="1" dirty="0">
                <a:solidFill>
                  <a:schemeClr val="accent2"/>
                </a:solidFill>
              </a:rPr>
              <a:t>1/50=</a:t>
            </a:r>
            <a:r>
              <a:rPr lang="en-US" altLang="zh-CN" b="1" dirty="0">
                <a:solidFill>
                  <a:srgbClr val="FF0000"/>
                </a:solidFill>
              </a:rPr>
              <a:t>0.02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65A50DED-B5BC-491B-AB7D-77B9A9B3B29B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0EA8A243-4E85-4A8E-B8BC-634A59FFFEBA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6764245B-0F2D-4A5A-ADA4-9615C3E672E7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DC2A956E-FEEE-43FB-8C03-C7CB59399A58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924247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57BA39-2359-49A4-A5F5-6C6D603F7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04" y="718457"/>
            <a:ext cx="10949291" cy="611513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4581FE-4DFC-4F7A-A126-99313CB87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121687">
            <a:off x="3453124" y="6416506"/>
            <a:ext cx="642992" cy="573071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0B4073E5-453C-4D7B-90C9-109EC819DFAC}"/>
              </a:ext>
            </a:extLst>
          </p:cNvPr>
          <p:cNvSpPr/>
          <p:nvPr/>
        </p:nvSpPr>
        <p:spPr>
          <a:xfrm>
            <a:off x="2754024" y="1085612"/>
            <a:ext cx="8757656" cy="2637302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59A80FD-1AFB-430C-992D-DE63AB36E19F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DA8ADC-532C-446F-B1CC-EB02FDE69841}"/>
              </a:ext>
            </a:extLst>
          </p:cNvPr>
          <p:cNvGrpSpPr/>
          <p:nvPr/>
        </p:nvGrpSpPr>
        <p:grpSpPr>
          <a:xfrm>
            <a:off x="2292803" y="128890"/>
            <a:ext cx="7593694" cy="604815"/>
            <a:chOff x="3298420" y="255884"/>
            <a:chExt cx="2333838" cy="453611"/>
          </a:xfrm>
        </p:grpSpPr>
        <p:sp>
          <p:nvSpPr>
            <p:cNvPr id="7" name="圆角矩形 15">
              <a:extLst>
                <a:ext uri="{FF2B5EF4-FFF2-40B4-BE49-F238E27FC236}">
                  <a16:creationId xmlns:a16="http://schemas.microsoft.com/office/drawing/2014/main" id="{718BE7AD-6CFB-4DBD-9546-5F0CC7568399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67463969-87DE-49FF-8C7E-1AFBB165EB06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Data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View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：任务预处理应保留任务相应频段</a:t>
              </a: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7E3C10B-083B-4DA8-B9B5-4D2C1B9E7CC6}"/>
              </a:ext>
            </a:extLst>
          </p:cNvPr>
          <p:cNvSpPr/>
          <p:nvPr/>
        </p:nvSpPr>
        <p:spPr>
          <a:xfrm>
            <a:off x="6651871" y="5705460"/>
            <a:ext cx="1150070" cy="358219"/>
          </a:xfrm>
          <a:prstGeom prst="round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AC223F4-6255-47C5-974A-ADA6ACAAA36E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1025FAF8-3DBD-4DBD-9891-E00EB10CA145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dirty="0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6C588692-E8D1-47B5-932F-75DE33F9A8C5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99D4EA41-1968-4279-A1E3-3772171DB58A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1396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3688460" y="128890"/>
            <a:ext cx="4802380" cy="604815"/>
            <a:chOff x="3298420" y="255884"/>
            <a:chExt cx="2898150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Step03: 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91071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转化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862864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221982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712433" y="1764623"/>
              <a:ext cx="1377128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模型创建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模型估计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Contrast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666254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99335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19312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AE8DD97D-2B63-4DEF-9A58-608D7BCF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281" y="1268710"/>
            <a:ext cx="2847619" cy="47523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2723A0-1319-407F-A871-8A47EECB6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9133" y="3544114"/>
            <a:ext cx="703490" cy="913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46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D0F3EA6-CC62-4DF5-B086-B4663D94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013" y="1075057"/>
            <a:ext cx="5952381" cy="5114286"/>
          </a:xfrm>
          <a:prstGeom prst="rect">
            <a:avLst/>
          </a:prstGeom>
        </p:spPr>
      </p:pic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CD15FEDA-4AE2-40B6-8A94-ED018A8E5929}"/>
              </a:ext>
            </a:extLst>
          </p:cNvPr>
          <p:cNvSpPr/>
          <p:nvPr/>
        </p:nvSpPr>
        <p:spPr>
          <a:xfrm>
            <a:off x="1851584" y="1583702"/>
            <a:ext cx="5561815" cy="2032007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2495E8D0-BCEB-4F7A-BE47-9AA2820063B9}"/>
              </a:ext>
            </a:extLst>
          </p:cNvPr>
          <p:cNvSpPr/>
          <p:nvPr/>
        </p:nvSpPr>
        <p:spPr>
          <a:xfrm>
            <a:off x="2973374" y="3719009"/>
            <a:ext cx="4440025" cy="1955928"/>
          </a:xfrm>
          <a:prstGeom prst="round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13D5D554-BA0D-4134-B7FE-6F084599F071}"/>
              </a:ext>
            </a:extLst>
          </p:cNvPr>
          <p:cNvSpPr/>
          <p:nvPr/>
        </p:nvSpPr>
        <p:spPr>
          <a:xfrm>
            <a:off x="1853155" y="3729994"/>
            <a:ext cx="978818" cy="1955928"/>
          </a:xfrm>
          <a:prstGeom prst="roundRect">
            <a:avLst/>
          </a:prstGeom>
          <a:noFill/>
          <a:ln w="317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F532615-F0EA-4DBF-B36E-3ECC93BF0285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859C740-8408-4364-BD28-0E60138DDCAC}"/>
              </a:ext>
            </a:extLst>
          </p:cNvPr>
          <p:cNvGrpSpPr/>
          <p:nvPr/>
        </p:nvGrpSpPr>
        <p:grpSpPr>
          <a:xfrm>
            <a:off x="3584801" y="128890"/>
            <a:ext cx="5009697" cy="604815"/>
            <a:chOff x="3298420" y="255884"/>
            <a:chExt cx="2333838" cy="453611"/>
          </a:xfrm>
        </p:grpSpPr>
        <p:sp>
          <p:nvSpPr>
            <p:cNvPr id="13" name="圆角矩形 15">
              <a:extLst>
                <a:ext uri="{FF2B5EF4-FFF2-40B4-BE49-F238E27FC236}">
                  <a16:creationId xmlns:a16="http://schemas.microsoft.com/office/drawing/2014/main" id="{E8D6FF82-87A9-4EE6-BA31-BF41544B6170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A6CFA6A-2552-49A4-A3FA-F33F70388BBB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Preprocessing: 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界面介绍</a:t>
              </a: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CBD97D0-536C-45A9-B7A7-5D516416C42F}"/>
              </a:ext>
            </a:extLst>
          </p:cNvPr>
          <p:cNvSpPr/>
          <p:nvPr/>
        </p:nvSpPr>
        <p:spPr>
          <a:xfrm>
            <a:off x="7912390" y="1583702"/>
            <a:ext cx="3332121" cy="1252170"/>
          </a:xfrm>
          <a:prstGeom prst="roundRect">
            <a:avLst/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2"/>
                </a:solidFill>
              </a:rPr>
              <a:t>Input: Convert</a:t>
            </a:r>
            <a:r>
              <a:rPr lang="zh-CN" altLang="en-US" b="1" dirty="0">
                <a:solidFill>
                  <a:schemeClr val="accent2"/>
                </a:solidFill>
              </a:rPr>
              <a:t>之后经过数据检查保留的数据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根据需要选择相应的预处理方法和顺序。</a:t>
            </a:r>
            <a:endParaRPr lang="en-US" altLang="zh-CN" b="1" dirty="0">
              <a:solidFill>
                <a:srgbClr val="00B0F0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042524D-0B69-4FAE-A749-0E42BCC601D5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5F30F74-8CDB-436E-AAFC-33C5EF5507D9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42886A6-5C00-4A63-AB0F-6AD0601307F1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28603066-DCAC-4287-826B-E982EF3A92D7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685468B3-487A-433D-83BA-44BADBD6C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793" y="3591333"/>
            <a:ext cx="10885714" cy="32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0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F4B0133-AD8C-40FA-984F-BA7FF0B103FE}"/>
              </a:ext>
            </a:extLst>
          </p:cNvPr>
          <p:cNvGrpSpPr/>
          <p:nvPr/>
        </p:nvGrpSpPr>
        <p:grpSpPr>
          <a:xfrm>
            <a:off x="619205" y="1087757"/>
            <a:ext cx="5952381" cy="5114286"/>
            <a:chOff x="619205" y="1087757"/>
            <a:chExt cx="5952381" cy="5114286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CD0F3EA6-CC62-4DF5-B086-B4663D942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05" y="1087757"/>
              <a:ext cx="5952381" cy="5114286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471B451F-CCBF-47AF-82CF-035D0DDB0CE5}"/>
                </a:ext>
              </a:extLst>
            </p:cNvPr>
            <p:cNvGrpSpPr/>
            <p:nvPr/>
          </p:nvGrpSpPr>
          <p:grpSpPr>
            <a:xfrm>
              <a:off x="3482946" y="4211838"/>
              <a:ext cx="861819" cy="1075161"/>
              <a:chOff x="5983550" y="4199138"/>
              <a:chExt cx="861819" cy="1075161"/>
            </a:xfrm>
          </p:grpSpPr>
          <p:cxnSp>
            <p:nvCxnSpPr>
              <p:cNvPr id="3" name="直接箭头连接符 2">
                <a:extLst>
                  <a:ext uri="{FF2B5EF4-FFF2-40B4-BE49-F238E27FC236}">
                    <a16:creationId xmlns:a16="http://schemas.microsoft.com/office/drawing/2014/main" id="{F197F81A-7478-4D21-8DCC-AFA78FA77B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83550" y="4199138"/>
                <a:ext cx="861819" cy="565898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箭头连接符 7">
                <a:extLst>
                  <a:ext uri="{FF2B5EF4-FFF2-40B4-BE49-F238E27FC236}">
                    <a16:creationId xmlns:a16="http://schemas.microsoft.com/office/drawing/2014/main" id="{B63F127D-F1B2-436D-AA78-0F4D908206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60524" y="4765036"/>
                <a:ext cx="784845" cy="50926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7368FEA1-9E95-4022-A879-C87EBEE284A8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3585DA-A215-4A50-8695-525A87F18003}"/>
              </a:ext>
            </a:extLst>
          </p:cNvPr>
          <p:cNvGrpSpPr/>
          <p:nvPr/>
        </p:nvGrpSpPr>
        <p:grpSpPr>
          <a:xfrm>
            <a:off x="3584801" y="128890"/>
            <a:ext cx="5009697" cy="604815"/>
            <a:chOff x="3298420" y="255884"/>
            <a:chExt cx="2333838" cy="453611"/>
          </a:xfrm>
        </p:grpSpPr>
        <p:sp>
          <p:nvSpPr>
            <p:cNvPr id="13" name="圆角矩形 15">
              <a:extLst>
                <a:ext uri="{FF2B5EF4-FFF2-40B4-BE49-F238E27FC236}">
                  <a16:creationId xmlns:a16="http://schemas.microsoft.com/office/drawing/2014/main" id="{6E41F0F8-5539-40E5-B4B9-26E855F7CEEA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27767E-0E0C-47CC-A9DB-1EAB12B99B6A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Task Preprocessing: 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注意事项</a:t>
              </a: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0F8AFBD-1D4C-40BD-936C-D05A6F0F7FFE}"/>
              </a:ext>
            </a:extLst>
          </p:cNvPr>
          <p:cNvSpPr/>
          <p:nvPr/>
        </p:nvSpPr>
        <p:spPr>
          <a:xfrm>
            <a:off x="6692127" y="1445778"/>
            <a:ext cx="4826773" cy="4398244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注意：如果进行 </a:t>
            </a:r>
            <a:r>
              <a:rPr lang="en-US" altLang="zh-CN" b="1" dirty="0">
                <a:solidFill>
                  <a:srgbClr val="FF0000"/>
                </a:solidFill>
              </a:rPr>
              <a:t>Remove Time Points </a:t>
            </a:r>
            <a:r>
              <a:rPr lang="en-US" altLang="zh-CN" b="1" dirty="0">
                <a:solidFill>
                  <a:schemeClr val="accent2"/>
                </a:solidFill>
              </a:rPr>
              <a:t>or </a:t>
            </a:r>
            <a:r>
              <a:rPr lang="en-US" altLang="zh-CN" b="1" dirty="0">
                <a:solidFill>
                  <a:srgbClr val="FF0000"/>
                </a:solidFill>
              </a:rPr>
              <a:t>Resample</a:t>
            </a:r>
            <a:r>
              <a:rPr lang="en-US" altLang="zh-CN" b="1" dirty="0">
                <a:solidFill>
                  <a:schemeClr val="accent2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会改变数据的时间点数目</a:t>
            </a:r>
            <a:r>
              <a:rPr lang="en-US" altLang="zh-CN" b="1" dirty="0">
                <a:solidFill>
                  <a:srgbClr val="FF0000"/>
                </a:solidFill>
              </a:rPr>
              <a:t> &amp;&amp; mark</a:t>
            </a:r>
            <a:r>
              <a:rPr lang="zh-CN" altLang="en-US" b="1" dirty="0">
                <a:solidFill>
                  <a:srgbClr val="FF0000"/>
                </a:solidFill>
              </a:rPr>
              <a:t>点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FF0000"/>
                </a:solidFill>
              </a:rPr>
              <a:t>位置（</a:t>
            </a:r>
            <a:r>
              <a:rPr lang="en-US" altLang="zh-CN" b="1" dirty="0">
                <a:solidFill>
                  <a:srgbClr val="FF0000"/>
                </a:solidFill>
              </a:rPr>
              <a:t>vector onset</a:t>
            </a:r>
            <a:r>
              <a:rPr lang="zh-CN" altLang="en-US" b="1" dirty="0">
                <a:solidFill>
                  <a:srgbClr val="FF0000"/>
                </a:solidFill>
              </a:rPr>
              <a:t>）；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5946B10-76E4-4EB3-BC53-6F673D6257C1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9FA678E-7163-498C-A2DD-454E0ECCF892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dirty="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BEB58D9-A089-4329-B008-8B9C6B52ABD4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5D524EA2-D3CC-4383-8C00-0FD6B3922168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822617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FF035EB6-B48D-4E6E-B0CF-E8891AC30F84}"/>
              </a:ext>
            </a:extLst>
          </p:cNvPr>
          <p:cNvGrpSpPr/>
          <p:nvPr/>
        </p:nvGrpSpPr>
        <p:grpSpPr>
          <a:xfrm>
            <a:off x="660400" y="1349657"/>
            <a:ext cx="6661129" cy="4514286"/>
            <a:chOff x="660398" y="1171857"/>
            <a:chExt cx="6661129" cy="451428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1CFE3482-07C1-42FF-9DF4-8B4D158B4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0400" y="1171857"/>
              <a:ext cx="3295238" cy="4514286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0FB24AB5-0C0B-494C-AC89-BC1FEBE8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6289" y="1171857"/>
              <a:ext cx="3295238" cy="4514286"/>
            </a:xfrm>
            <a:prstGeom prst="rect">
              <a:avLst/>
            </a:prstGeom>
          </p:spPr>
        </p:pic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1454476-AEB2-4C28-9346-8EF5FA1D3D82}"/>
                </a:ext>
              </a:extLst>
            </p:cNvPr>
            <p:cNvGrpSpPr/>
            <p:nvPr/>
          </p:nvGrpSpPr>
          <p:grpSpPr>
            <a:xfrm>
              <a:off x="660398" y="2872852"/>
              <a:ext cx="6661128" cy="950162"/>
              <a:chOff x="660398" y="2859204"/>
              <a:chExt cx="6661128" cy="950162"/>
            </a:xfrm>
          </p:grpSpPr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469B733B-E0EA-4FA9-A98F-721B013A34AD}"/>
                  </a:ext>
                </a:extLst>
              </p:cNvPr>
              <p:cNvSpPr/>
              <p:nvPr/>
            </p:nvSpPr>
            <p:spPr>
              <a:xfrm>
                <a:off x="660399" y="3506679"/>
                <a:ext cx="6661127" cy="302687"/>
              </a:xfrm>
              <a:prstGeom prst="round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DE63F246-D9DA-4D1D-B872-BD633C128B2F}"/>
                  </a:ext>
                </a:extLst>
              </p:cNvPr>
              <p:cNvSpPr/>
              <p:nvPr/>
            </p:nvSpPr>
            <p:spPr>
              <a:xfrm>
                <a:off x="660398" y="2859204"/>
                <a:ext cx="6661127" cy="302687"/>
              </a:xfrm>
              <a:prstGeom prst="roundRect">
                <a:avLst/>
              </a:prstGeom>
              <a:noFill/>
              <a:ln w="317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noFill/>
                </a:endParaRPr>
              </a:p>
            </p:txBody>
          </p:sp>
        </p:grp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853D82D0-1B26-40EA-ACCA-8AA19B6108CF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4F934EB-74C2-401F-B69E-8275CE948971}"/>
              </a:ext>
            </a:extLst>
          </p:cNvPr>
          <p:cNvGrpSpPr/>
          <p:nvPr/>
        </p:nvGrpSpPr>
        <p:grpSpPr>
          <a:xfrm>
            <a:off x="3584801" y="128890"/>
            <a:ext cx="5009697" cy="604815"/>
            <a:chOff x="3298420" y="255884"/>
            <a:chExt cx="2333838" cy="453611"/>
          </a:xfrm>
        </p:grpSpPr>
        <p:sp>
          <p:nvSpPr>
            <p:cNvPr id="12" name="圆角矩形 15">
              <a:extLst>
                <a:ext uri="{FF2B5EF4-FFF2-40B4-BE49-F238E27FC236}">
                  <a16:creationId xmlns:a16="http://schemas.microsoft.com/office/drawing/2014/main" id="{EEC3073C-A12E-425A-944F-AB565C2E6C5E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DEFE469-9BA2-4A4B-BF26-E01628949066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Task Preprocessing: 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注意事项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D7582A10-E312-470C-BD7D-5272DAC72B49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138DACC9-7F68-46FF-9C9B-F0BAF8A0DBC0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FAFEA10-EBAD-4BD6-9F1E-3B4599B2CAF0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087B2380-3A1D-46B0-8BBA-44A0E500062E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1DE92AC7-90D5-474D-994A-3CAD96062981}"/>
              </a:ext>
            </a:extLst>
          </p:cNvPr>
          <p:cNvSpPr/>
          <p:nvPr/>
        </p:nvSpPr>
        <p:spPr>
          <a:xfrm>
            <a:off x="7683690" y="1445778"/>
            <a:ext cx="3835210" cy="4398244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在任务分析时，注意保证输入正确的设计信息（</a:t>
            </a:r>
            <a:r>
              <a:rPr lang="en-US" altLang="zh-CN" b="1" dirty="0">
                <a:solidFill>
                  <a:srgbClr val="FF0000"/>
                </a:solidFill>
              </a:rPr>
              <a:t> onset &amp;&amp; duration </a:t>
            </a:r>
            <a:r>
              <a:rPr lang="zh-CN" altLang="en-US" b="1" dirty="0">
                <a:solidFill>
                  <a:srgbClr val="FF0000"/>
                </a:solidFill>
              </a:rPr>
              <a:t>）；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00B0F0"/>
                </a:solidFill>
              </a:rPr>
              <a:t>可以根据预处理后的 </a:t>
            </a:r>
            <a:r>
              <a:rPr lang="en-US" altLang="zh-CN" b="1" dirty="0">
                <a:solidFill>
                  <a:srgbClr val="00B0F0"/>
                </a:solidFill>
              </a:rPr>
              <a:t>vector onset </a:t>
            </a:r>
            <a:r>
              <a:rPr lang="zh-CN" altLang="en-US" b="1" dirty="0">
                <a:solidFill>
                  <a:srgbClr val="00B0F0"/>
                </a:solidFill>
              </a:rPr>
              <a:t>来提取任务设计信息</a:t>
            </a:r>
            <a:endParaRPr lang="en-US" altLang="zh-CN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23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4123906" y="128890"/>
            <a:ext cx="3931488" cy="604815"/>
            <a:chOff x="3298420" y="255884"/>
            <a:chExt cx="2898150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任务态</a:t>
              </a:r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fNIRS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数据分析流程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89166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转换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862864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221982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712433" y="1764623"/>
              <a:ext cx="1377128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模型创建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模型估计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Contrast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666254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99335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19312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58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91071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转化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862864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221982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712433" y="1764623"/>
              <a:ext cx="1377128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模型创建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模型估计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Contrast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666254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99335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19312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26AB4F9-7524-4FB5-8BD8-CA4A494996A8}"/>
              </a:ext>
            </a:extLst>
          </p:cNvPr>
          <p:cNvGrpSpPr/>
          <p:nvPr/>
        </p:nvGrpSpPr>
        <p:grpSpPr>
          <a:xfrm>
            <a:off x="2904680" y="128890"/>
            <a:ext cx="6369940" cy="604815"/>
            <a:chOff x="3298420" y="255884"/>
            <a:chExt cx="2898150" cy="453611"/>
          </a:xfrm>
        </p:grpSpPr>
        <p:sp>
          <p:nvSpPr>
            <p:cNvPr id="31" name="圆角矩形 15">
              <a:extLst>
                <a:ext uri="{FF2B5EF4-FFF2-40B4-BE49-F238E27FC236}">
                  <a16:creationId xmlns:a16="http://schemas.microsoft.com/office/drawing/2014/main" id="{A486CEAF-1A3E-471C-8566-F2FCB08C8ACF}"/>
                </a:ext>
              </a:extLst>
            </p:cNvPr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B165397-B690-4026-8626-40ED61B759F4}"/>
                </a:ext>
              </a:extLst>
            </p:cNvPr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Step04:  Task fNIRS 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个体水平分析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27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8A8C096-928C-4D1D-A945-16E5460F7420}"/>
              </a:ext>
            </a:extLst>
          </p:cNvPr>
          <p:cNvSpPr/>
          <p:nvPr/>
        </p:nvSpPr>
        <p:spPr>
          <a:xfrm>
            <a:off x="9497442" y="2797543"/>
            <a:ext cx="1377128" cy="2300760"/>
          </a:xfrm>
          <a:custGeom>
            <a:avLst/>
            <a:gdLst>
              <a:gd name="connsiteX0" fmla="*/ 0 w 1240763"/>
              <a:gd name="connsiteY0" fmla="*/ 82717 h 496295"/>
              <a:gd name="connsiteX1" fmla="*/ 82717 w 1240763"/>
              <a:gd name="connsiteY1" fmla="*/ 0 h 496295"/>
              <a:gd name="connsiteX2" fmla="*/ 1158046 w 1240763"/>
              <a:gd name="connsiteY2" fmla="*/ 0 h 496295"/>
              <a:gd name="connsiteX3" fmla="*/ 1240763 w 1240763"/>
              <a:gd name="connsiteY3" fmla="*/ 82717 h 496295"/>
              <a:gd name="connsiteX4" fmla="*/ 1240763 w 1240763"/>
              <a:gd name="connsiteY4" fmla="*/ 413578 h 496295"/>
              <a:gd name="connsiteX5" fmla="*/ 1158046 w 1240763"/>
              <a:gd name="connsiteY5" fmla="*/ 496295 h 496295"/>
              <a:gd name="connsiteX6" fmla="*/ 82717 w 1240763"/>
              <a:gd name="connsiteY6" fmla="*/ 496295 h 496295"/>
              <a:gd name="connsiteX7" fmla="*/ 0 w 1240763"/>
              <a:gd name="connsiteY7" fmla="*/ 413578 h 496295"/>
              <a:gd name="connsiteX8" fmla="*/ 0 w 1240763"/>
              <a:gd name="connsiteY8" fmla="*/ 82717 h 49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0763" h="496295">
                <a:moveTo>
                  <a:pt x="0" y="82717"/>
                </a:moveTo>
                <a:cubicBezTo>
                  <a:pt x="0" y="37034"/>
                  <a:pt x="37034" y="0"/>
                  <a:pt x="82717" y="0"/>
                </a:cubicBezTo>
                <a:lnTo>
                  <a:pt x="1158046" y="0"/>
                </a:lnTo>
                <a:cubicBezTo>
                  <a:pt x="1203729" y="0"/>
                  <a:pt x="1240763" y="37034"/>
                  <a:pt x="1240763" y="82717"/>
                </a:cubicBezTo>
                <a:lnTo>
                  <a:pt x="1240763" y="413578"/>
                </a:lnTo>
                <a:cubicBezTo>
                  <a:pt x="1240763" y="459261"/>
                  <a:pt x="1203729" y="496295"/>
                  <a:pt x="1158046" y="496295"/>
                </a:cubicBezTo>
                <a:lnTo>
                  <a:pt x="82717" y="496295"/>
                </a:lnTo>
                <a:cubicBezTo>
                  <a:pt x="37034" y="496295"/>
                  <a:pt x="0" y="459261"/>
                  <a:pt x="0" y="413578"/>
                </a:cubicBezTo>
                <a:lnTo>
                  <a:pt x="0" y="82717"/>
                </a:lnTo>
                <a:close/>
              </a:path>
            </a:pathLst>
          </a:custGeom>
          <a:solidFill>
            <a:schemeClr val="bg1"/>
          </a:solidFill>
          <a:ln w="38100">
            <a:solidFill>
              <a:srgbClr val="00B050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07" tIns="92807" rIns="92807" bIns="92807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结果显示</a:t>
            </a:r>
            <a:endParaRPr lang="en-US" altLang="zh-CN" b="1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altLang="zh-CN" b="1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（</a:t>
            </a:r>
            <a:r>
              <a: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2D or 3D</a:t>
            </a:r>
            <a:r>
              <a:rPr lang="zh-CN" altLang="en-US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）</a:t>
            </a:r>
            <a:endParaRPr lang="en-US" altLang="zh-CN" b="1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E8DD97D-2B63-4DEF-9A58-608D7BCF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281" y="1268710"/>
            <a:ext cx="2847619" cy="47523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D2723A0-1319-407F-A871-8A47EECB6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475" y="4141858"/>
            <a:ext cx="703490" cy="913623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8159FCF-139C-42B8-A6AB-70A93FB185A5}"/>
              </a:ext>
            </a:extLst>
          </p:cNvPr>
          <p:cNvGrpSpPr/>
          <p:nvPr/>
        </p:nvGrpSpPr>
        <p:grpSpPr>
          <a:xfrm>
            <a:off x="3750828" y="98376"/>
            <a:ext cx="4677645" cy="604815"/>
            <a:chOff x="3298420" y="255884"/>
            <a:chExt cx="2898150" cy="453611"/>
          </a:xfrm>
        </p:grpSpPr>
        <p:sp>
          <p:nvSpPr>
            <p:cNvPr id="31" name="圆角矩形 15">
              <a:extLst>
                <a:ext uri="{FF2B5EF4-FFF2-40B4-BE49-F238E27FC236}">
                  <a16:creationId xmlns:a16="http://schemas.microsoft.com/office/drawing/2014/main" id="{5858F7DE-8E63-4B97-85AC-8D6E6BDDE46A}"/>
                </a:ext>
              </a:extLst>
            </p:cNvPr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05B194CE-40B8-4903-BEDD-0493290CD534}"/>
                </a:ext>
              </a:extLst>
            </p:cNvPr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任务态个体水平分析步骤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0B4561F7-A76C-4784-BA89-E3D8D96C0FBE}"/>
              </a:ext>
            </a:extLst>
          </p:cNvPr>
          <p:cNvGrpSpPr/>
          <p:nvPr/>
        </p:nvGrpSpPr>
        <p:grpSpPr>
          <a:xfrm>
            <a:off x="1027475" y="2711896"/>
            <a:ext cx="6369204" cy="1827907"/>
            <a:chOff x="1027475" y="2450473"/>
            <a:chExt cx="6369204" cy="1827907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E9AE19A-A457-4DD5-86A4-127376D44132}"/>
                </a:ext>
              </a:extLst>
            </p:cNvPr>
            <p:cNvGrpSpPr/>
            <p:nvPr/>
          </p:nvGrpSpPr>
          <p:grpSpPr>
            <a:xfrm>
              <a:off x="1027475" y="2450473"/>
              <a:ext cx="6369204" cy="830999"/>
              <a:chOff x="1027475" y="3462845"/>
              <a:chExt cx="6369204" cy="830999"/>
            </a:xfrm>
          </p:grpSpPr>
          <p:cxnSp>
            <p:nvCxnSpPr>
              <p:cNvPr id="20" name="直线箭头连接符 6">
                <a:extLst>
                  <a:ext uri="{FF2B5EF4-FFF2-40B4-BE49-F238E27FC236}">
                    <a16:creationId xmlns:a16="http://schemas.microsoft.com/office/drawing/2014/main" id="{5A9F2872-A0DC-4955-B17D-1D66C9C7D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7475" y="3878343"/>
                <a:ext cx="636920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任意多边形: 形状 20">
                <a:extLst>
                  <a:ext uri="{FF2B5EF4-FFF2-40B4-BE49-F238E27FC236}">
                    <a16:creationId xmlns:a16="http://schemas.microsoft.com/office/drawing/2014/main" id="{2EC5BF8F-9D9F-4F71-A2F4-09EEF16221B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71551" y="3462845"/>
                <a:ext cx="1391517" cy="830997"/>
              </a:xfrm>
              <a:custGeom>
                <a:avLst/>
                <a:gdLst>
                  <a:gd name="connsiteX0" fmla="*/ 0 w 1240763"/>
                  <a:gd name="connsiteY0" fmla="*/ 82717 h 496295"/>
                  <a:gd name="connsiteX1" fmla="*/ 82717 w 1240763"/>
                  <a:gd name="connsiteY1" fmla="*/ 0 h 496295"/>
                  <a:gd name="connsiteX2" fmla="*/ 1158046 w 1240763"/>
                  <a:gd name="connsiteY2" fmla="*/ 0 h 496295"/>
                  <a:gd name="connsiteX3" fmla="*/ 1240763 w 1240763"/>
                  <a:gd name="connsiteY3" fmla="*/ 82717 h 496295"/>
                  <a:gd name="connsiteX4" fmla="*/ 1240763 w 1240763"/>
                  <a:gd name="connsiteY4" fmla="*/ 413578 h 496295"/>
                  <a:gd name="connsiteX5" fmla="*/ 1158046 w 1240763"/>
                  <a:gd name="connsiteY5" fmla="*/ 496295 h 496295"/>
                  <a:gd name="connsiteX6" fmla="*/ 82717 w 1240763"/>
                  <a:gd name="connsiteY6" fmla="*/ 496295 h 496295"/>
                  <a:gd name="connsiteX7" fmla="*/ 0 w 1240763"/>
                  <a:gd name="connsiteY7" fmla="*/ 413578 h 496295"/>
                  <a:gd name="connsiteX8" fmla="*/ 0 w 1240763"/>
                  <a:gd name="connsiteY8" fmla="*/ 82717 h 49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0763" h="496295">
                    <a:moveTo>
                      <a:pt x="0" y="82717"/>
                    </a:moveTo>
                    <a:cubicBezTo>
                      <a:pt x="0" y="37034"/>
                      <a:pt x="37034" y="0"/>
                      <a:pt x="82717" y="0"/>
                    </a:cubicBezTo>
                    <a:lnTo>
                      <a:pt x="1158046" y="0"/>
                    </a:lnTo>
                    <a:cubicBezTo>
                      <a:pt x="1203729" y="0"/>
                      <a:pt x="1240763" y="37034"/>
                      <a:pt x="1240763" y="82717"/>
                    </a:cubicBezTo>
                    <a:lnTo>
                      <a:pt x="1240763" y="413578"/>
                    </a:lnTo>
                    <a:cubicBezTo>
                      <a:pt x="1240763" y="459261"/>
                      <a:pt x="1203729" y="496295"/>
                      <a:pt x="1158046" y="496295"/>
                    </a:cubicBezTo>
                    <a:lnTo>
                      <a:pt x="82717" y="496295"/>
                    </a:lnTo>
                    <a:cubicBezTo>
                      <a:pt x="37034" y="496295"/>
                      <a:pt x="0" y="459261"/>
                      <a:pt x="0" y="413578"/>
                    </a:cubicBezTo>
                    <a:lnTo>
                      <a:pt x="0" y="82717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2807" tIns="92807" rIns="92807" bIns="92807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1" dirty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模型创建</a:t>
                </a:r>
                <a:endPara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3" name="任意多边形: 形状 22">
                <a:extLst>
                  <a:ext uri="{FF2B5EF4-FFF2-40B4-BE49-F238E27FC236}">
                    <a16:creationId xmlns:a16="http://schemas.microsoft.com/office/drawing/2014/main" id="{4F3CE950-A1BE-4C9B-A444-D63A5F4D966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44378" y="3462845"/>
                <a:ext cx="1391517" cy="830997"/>
              </a:xfrm>
              <a:custGeom>
                <a:avLst/>
                <a:gdLst>
                  <a:gd name="connsiteX0" fmla="*/ 0 w 1240763"/>
                  <a:gd name="connsiteY0" fmla="*/ 82717 h 496295"/>
                  <a:gd name="connsiteX1" fmla="*/ 82717 w 1240763"/>
                  <a:gd name="connsiteY1" fmla="*/ 0 h 496295"/>
                  <a:gd name="connsiteX2" fmla="*/ 1158046 w 1240763"/>
                  <a:gd name="connsiteY2" fmla="*/ 0 h 496295"/>
                  <a:gd name="connsiteX3" fmla="*/ 1240763 w 1240763"/>
                  <a:gd name="connsiteY3" fmla="*/ 82717 h 496295"/>
                  <a:gd name="connsiteX4" fmla="*/ 1240763 w 1240763"/>
                  <a:gd name="connsiteY4" fmla="*/ 413578 h 496295"/>
                  <a:gd name="connsiteX5" fmla="*/ 1158046 w 1240763"/>
                  <a:gd name="connsiteY5" fmla="*/ 496295 h 496295"/>
                  <a:gd name="connsiteX6" fmla="*/ 82717 w 1240763"/>
                  <a:gd name="connsiteY6" fmla="*/ 496295 h 496295"/>
                  <a:gd name="connsiteX7" fmla="*/ 0 w 1240763"/>
                  <a:gd name="connsiteY7" fmla="*/ 413578 h 496295"/>
                  <a:gd name="connsiteX8" fmla="*/ 0 w 1240763"/>
                  <a:gd name="connsiteY8" fmla="*/ 82717 h 49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0763" h="496295">
                    <a:moveTo>
                      <a:pt x="0" y="82717"/>
                    </a:moveTo>
                    <a:cubicBezTo>
                      <a:pt x="0" y="37034"/>
                      <a:pt x="37034" y="0"/>
                      <a:pt x="82717" y="0"/>
                    </a:cubicBezTo>
                    <a:lnTo>
                      <a:pt x="1158046" y="0"/>
                    </a:lnTo>
                    <a:cubicBezTo>
                      <a:pt x="1203729" y="0"/>
                      <a:pt x="1240763" y="37034"/>
                      <a:pt x="1240763" y="82717"/>
                    </a:cubicBezTo>
                    <a:lnTo>
                      <a:pt x="1240763" y="413578"/>
                    </a:lnTo>
                    <a:cubicBezTo>
                      <a:pt x="1240763" y="459261"/>
                      <a:pt x="1203729" y="496295"/>
                      <a:pt x="1158046" y="496295"/>
                    </a:cubicBezTo>
                    <a:lnTo>
                      <a:pt x="82717" y="496295"/>
                    </a:lnTo>
                    <a:cubicBezTo>
                      <a:pt x="37034" y="496295"/>
                      <a:pt x="0" y="459261"/>
                      <a:pt x="0" y="413578"/>
                    </a:cubicBezTo>
                    <a:lnTo>
                      <a:pt x="0" y="82717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2807" tIns="92807" rIns="92807" bIns="92807" numCol="1" spcCol="1270" anchor="ctr" anchorCtr="0">
                <a:noAutofit/>
              </a:bodyPr>
              <a:lstStyle/>
              <a:p>
                <a:pPr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zh-CN" altLang="en-US" b="1" dirty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模型估计</a:t>
                </a:r>
                <a:endPara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441BFFAB-3961-4FD9-BA0E-10C2C30781B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617204" y="3462847"/>
                <a:ext cx="1391517" cy="830997"/>
              </a:xfrm>
              <a:custGeom>
                <a:avLst/>
                <a:gdLst>
                  <a:gd name="connsiteX0" fmla="*/ 0 w 1240763"/>
                  <a:gd name="connsiteY0" fmla="*/ 82717 h 496295"/>
                  <a:gd name="connsiteX1" fmla="*/ 82717 w 1240763"/>
                  <a:gd name="connsiteY1" fmla="*/ 0 h 496295"/>
                  <a:gd name="connsiteX2" fmla="*/ 1158046 w 1240763"/>
                  <a:gd name="connsiteY2" fmla="*/ 0 h 496295"/>
                  <a:gd name="connsiteX3" fmla="*/ 1240763 w 1240763"/>
                  <a:gd name="connsiteY3" fmla="*/ 82717 h 496295"/>
                  <a:gd name="connsiteX4" fmla="*/ 1240763 w 1240763"/>
                  <a:gd name="connsiteY4" fmla="*/ 413578 h 496295"/>
                  <a:gd name="connsiteX5" fmla="*/ 1158046 w 1240763"/>
                  <a:gd name="connsiteY5" fmla="*/ 496295 h 496295"/>
                  <a:gd name="connsiteX6" fmla="*/ 82717 w 1240763"/>
                  <a:gd name="connsiteY6" fmla="*/ 496295 h 496295"/>
                  <a:gd name="connsiteX7" fmla="*/ 0 w 1240763"/>
                  <a:gd name="connsiteY7" fmla="*/ 413578 h 496295"/>
                  <a:gd name="connsiteX8" fmla="*/ 0 w 1240763"/>
                  <a:gd name="connsiteY8" fmla="*/ 82717 h 4962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40763" h="496295">
                    <a:moveTo>
                      <a:pt x="0" y="82717"/>
                    </a:moveTo>
                    <a:cubicBezTo>
                      <a:pt x="0" y="37034"/>
                      <a:pt x="37034" y="0"/>
                      <a:pt x="82717" y="0"/>
                    </a:cubicBezTo>
                    <a:lnTo>
                      <a:pt x="1158046" y="0"/>
                    </a:lnTo>
                    <a:cubicBezTo>
                      <a:pt x="1203729" y="0"/>
                      <a:pt x="1240763" y="37034"/>
                      <a:pt x="1240763" y="82717"/>
                    </a:cubicBezTo>
                    <a:lnTo>
                      <a:pt x="1240763" y="413578"/>
                    </a:lnTo>
                    <a:cubicBezTo>
                      <a:pt x="1240763" y="459261"/>
                      <a:pt x="1203729" y="496295"/>
                      <a:pt x="1158046" y="496295"/>
                    </a:cubicBezTo>
                    <a:lnTo>
                      <a:pt x="82717" y="496295"/>
                    </a:lnTo>
                    <a:cubicBezTo>
                      <a:pt x="37034" y="496295"/>
                      <a:pt x="0" y="459261"/>
                      <a:pt x="0" y="413578"/>
                    </a:cubicBezTo>
                    <a:lnTo>
                      <a:pt x="0" y="82717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rgbClr val="00B050"/>
                </a:solidFill>
              </a:ln>
            </p:spPr>
            <p:style>
              <a:lnRef idx="0">
                <a:scrgbClr r="0" g="0" b="0"/>
              </a:lnRef>
              <a:fillRef idx="3">
                <a:scrgbClr r="0" g="0" b="0"/>
              </a:fillRef>
              <a:effectRef idx="2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92807" tIns="92807" rIns="92807" bIns="92807" numCol="1" spcCol="1270" anchor="ctr" anchorCtr="0">
                <a:noAutofit/>
              </a:bodyPr>
              <a:lstStyle/>
              <a:p>
                <a:pPr lvl="0" algn="ctr" defTabSz="8001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altLang="zh-CN" b="1" dirty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Contrast</a:t>
                </a:r>
              </a:p>
            </p:txBody>
          </p:sp>
        </p:grp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28E8ACFE-36C0-4C8E-B88A-770670ABCEE3}"/>
                </a:ext>
              </a:extLst>
            </p:cNvPr>
            <p:cNvSpPr txBox="1"/>
            <p:nvPr/>
          </p:nvSpPr>
          <p:spPr>
            <a:xfrm>
              <a:off x="1463935" y="3724382"/>
              <a:ext cx="10067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GLM</a:t>
              </a:r>
              <a:endPara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6C10CBE-0444-49FA-A835-CB8D49D3B6AD}"/>
                </a:ext>
              </a:extLst>
            </p:cNvPr>
            <p:cNvSpPr txBox="1"/>
            <p:nvPr/>
          </p:nvSpPr>
          <p:spPr>
            <a:xfrm>
              <a:off x="3609064" y="3570494"/>
              <a:ext cx="120602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Beta Value</a:t>
              </a:r>
              <a:endPara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ECC08D8-6CAC-4B2A-A940-082ADFE9C5D9}"/>
                </a:ext>
              </a:extLst>
            </p:cNvPr>
            <p:cNvSpPr txBox="1"/>
            <p:nvPr/>
          </p:nvSpPr>
          <p:spPr>
            <a:xfrm>
              <a:off x="5428693" y="3570494"/>
              <a:ext cx="176853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2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Contrast Value</a:t>
              </a:r>
              <a:endParaRPr lang="zh-CN" altLang="en-US" sz="2000" b="1" dirty="0">
                <a:solidFill>
                  <a:schemeClr val="accent2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CFF29EB0-EBBE-45D7-9F38-C4D9D6796CB3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A09F204-A221-48EA-9DF8-F350F61F68B5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/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8F9EBB36-33D6-4310-AA80-1AD1530403AD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4D6DD60E-4330-4D09-98D0-60561F35C5E7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15122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65AACAA1-3BD2-4B28-9234-E7A7A527F49D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634815F-61EB-498D-A561-8C84FCB3DBD0}"/>
              </a:ext>
            </a:extLst>
          </p:cNvPr>
          <p:cNvGrpSpPr/>
          <p:nvPr/>
        </p:nvGrpSpPr>
        <p:grpSpPr>
          <a:xfrm>
            <a:off x="2422865" y="128890"/>
            <a:ext cx="7333570" cy="604815"/>
            <a:chOff x="3298420" y="255884"/>
            <a:chExt cx="2333838" cy="453611"/>
          </a:xfrm>
        </p:grpSpPr>
        <p:sp>
          <p:nvSpPr>
            <p:cNvPr id="13" name="圆角矩形 15">
              <a:extLst>
                <a:ext uri="{FF2B5EF4-FFF2-40B4-BE49-F238E27FC236}">
                  <a16:creationId xmlns:a16="http://schemas.microsoft.com/office/drawing/2014/main" id="{3C1692BD-BD45-4803-8086-D4F34A31D889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E7F725F-784F-4E24-B208-65F8315A930B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模型创建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设计信息提取 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(onset &amp;&amp; duration)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43EEC0E0-D554-4DC0-A00D-000EB33BD58E}"/>
              </a:ext>
            </a:extLst>
          </p:cNvPr>
          <p:cNvGrpSpPr/>
          <p:nvPr/>
        </p:nvGrpSpPr>
        <p:grpSpPr>
          <a:xfrm>
            <a:off x="1656195" y="1947273"/>
            <a:ext cx="8450164" cy="955064"/>
            <a:chOff x="1656195" y="3149819"/>
            <a:chExt cx="8450164" cy="955064"/>
          </a:xfrm>
        </p:grpSpPr>
        <p:sp>
          <p:nvSpPr>
            <p:cNvPr id="39" name="矩形: 圆顶角 38">
              <a:extLst>
                <a:ext uri="{FF2B5EF4-FFF2-40B4-BE49-F238E27FC236}">
                  <a16:creationId xmlns:a16="http://schemas.microsoft.com/office/drawing/2014/main" id="{C7599C0B-7CDC-407C-B895-A6414B8F156B}"/>
                </a:ext>
              </a:extLst>
            </p:cNvPr>
            <p:cNvSpPr/>
            <p:nvPr/>
          </p:nvSpPr>
          <p:spPr>
            <a:xfrm>
              <a:off x="3737144" y="3149819"/>
              <a:ext cx="446771" cy="929589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顶角 16">
              <a:extLst>
                <a:ext uri="{FF2B5EF4-FFF2-40B4-BE49-F238E27FC236}">
                  <a16:creationId xmlns:a16="http://schemas.microsoft.com/office/drawing/2014/main" id="{E017FEFA-9863-46AB-AAB8-07F78A5C3142}"/>
                </a:ext>
              </a:extLst>
            </p:cNvPr>
            <p:cNvSpPr/>
            <p:nvPr/>
          </p:nvSpPr>
          <p:spPr>
            <a:xfrm>
              <a:off x="4184513" y="3149819"/>
              <a:ext cx="411021" cy="929589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: 圆顶角 17">
              <a:extLst>
                <a:ext uri="{FF2B5EF4-FFF2-40B4-BE49-F238E27FC236}">
                  <a16:creationId xmlns:a16="http://schemas.microsoft.com/office/drawing/2014/main" id="{6DC938B8-A653-468E-8D22-FEEF4298FC49}"/>
                </a:ext>
              </a:extLst>
            </p:cNvPr>
            <p:cNvSpPr/>
            <p:nvPr/>
          </p:nvSpPr>
          <p:spPr>
            <a:xfrm>
              <a:off x="5043501" y="3149819"/>
              <a:ext cx="411021" cy="929589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: 圆顶角 18">
              <a:extLst>
                <a:ext uri="{FF2B5EF4-FFF2-40B4-BE49-F238E27FC236}">
                  <a16:creationId xmlns:a16="http://schemas.microsoft.com/office/drawing/2014/main" id="{C162D24B-ADB7-46F3-B17A-CB299DCC96FC}"/>
                </a:ext>
              </a:extLst>
            </p:cNvPr>
            <p:cNvSpPr/>
            <p:nvPr/>
          </p:nvSpPr>
          <p:spPr>
            <a:xfrm>
              <a:off x="5902489" y="3149819"/>
              <a:ext cx="411021" cy="929589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: 圆顶角 19">
              <a:extLst>
                <a:ext uri="{FF2B5EF4-FFF2-40B4-BE49-F238E27FC236}">
                  <a16:creationId xmlns:a16="http://schemas.microsoft.com/office/drawing/2014/main" id="{9F4A20DB-DBFB-4FA7-BFF6-2F8D24BD237A}"/>
                </a:ext>
              </a:extLst>
            </p:cNvPr>
            <p:cNvSpPr/>
            <p:nvPr/>
          </p:nvSpPr>
          <p:spPr>
            <a:xfrm>
              <a:off x="6761477" y="3149819"/>
              <a:ext cx="411021" cy="929589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: 圆顶角 20">
              <a:extLst>
                <a:ext uri="{FF2B5EF4-FFF2-40B4-BE49-F238E27FC236}">
                  <a16:creationId xmlns:a16="http://schemas.microsoft.com/office/drawing/2014/main" id="{1EAC14A5-2B53-4754-B9E9-A38EF8830499}"/>
                </a:ext>
              </a:extLst>
            </p:cNvPr>
            <p:cNvSpPr/>
            <p:nvPr/>
          </p:nvSpPr>
          <p:spPr>
            <a:xfrm>
              <a:off x="7620465" y="3149819"/>
              <a:ext cx="411021" cy="929589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: 圆顶角 21">
              <a:extLst>
                <a:ext uri="{FF2B5EF4-FFF2-40B4-BE49-F238E27FC236}">
                  <a16:creationId xmlns:a16="http://schemas.microsoft.com/office/drawing/2014/main" id="{D56557FE-FAC6-4EF7-B0A3-2933D2C506BB}"/>
                </a:ext>
              </a:extLst>
            </p:cNvPr>
            <p:cNvSpPr/>
            <p:nvPr/>
          </p:nvSpPr>
          <p:spPr>
            <a:xfrm>
              <a:off x="8479453" y="3149819"/>
              <a:ext cx="411021" cy="929589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: 圆顶角 22">
              <a:extLst>
                <a:ext uri="{FF2B5EF4-FFF2-40B4-BE49-F238E27FC236}">
                  <a16:creationId xmlns:a16="http://schemas.microsoft.com/office/drawing/2014/main" id="{0ABB1296-42E2-4B84-BB04-C85D4A12222B}"/>
                </a:ext>
              </a:extLst>
            </p:cNvPr>
            <p:cNvSpPr/>
            <p:nvPr/>
          </p:nvSpPr>
          <p:spPr>
            <a:xfrm>
              <a:off x="9338445" y="3149819"/>
              <a:ext cx="411021" cy="929589"/>
            </a:xfrm>
            <a:prstGeom prst="round2Same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: 圆顶角 39">
              <a:extLst>
                <a:ext uri="{FF2B5EF4-FFF2-40B4-BE49-F238E27FC236}">
                  <a16:creationId xmlns:a16="http://schemas.microsoft.com/office/drawing/2014/main" id="{5A2F68BA-C246-48DC-B13C-5826511F0C54}"/>
                </a:ext>
              </a:extLst>
            </p:cNvPr>
            <p:cNvSpPr/>
            <p:nvPr/>
          </p:nvSpPr>
          <p:spPr>
            <a:xfrm>
              <a:off x="4596132" y="3149819"/>
              <a:ext cx="446771" cy="929589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: 圆顶角 40">
              <a:extLst>
                <a:ext uri="{FF2B5EF4-FFF2-40B4-BE49-F238E27FC236}">
                  <a16:creationId xmlns:a16="http://schemas.microsoft.com/office/drawing/2014/main" id="{99D39CAB-FBB7-481E-98F7-73EEAACCD22A}"/>
                </a:ext>
              </a:extLst>
            </p:cNvPr>
            <p:cNvSpPr/>
            <p:nvPr/>
          </p:nvSpPr>
          <p:spPr>
            <a:xfrm>
              <a:off x="5455120" y="3149819"/>
              <a:ext cx="446771" cy="929589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: 圆顶角 41">
              <a:extLst>
                <a:ext uri="{FF2B5EF4-FFF2-40B4-BE49-F238E27FC236}">
                  <a16:creationId xmlns:a16="http://schemas.microsoft.com/office/drawing/2014/main" id="{21A80D45-7FC0-4E65-9D47-E517A5075F81}"/>
                </a:ext>
              </a:extLst>
            </p:cNvPr>
            <p:cNvSpPr/>
            <p:nvPr/>
          </p:nvSpPr>
          <p:spPr>
            <a:xfrm>
              <a:off x="6314108" y="3149819"/>
              <a:ext cx="446771" cy="929589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: 圆顶角 42">
              <a:extLst>
                <a:ext uri="{FF2B5EF4-FFF2-40B4-BE49-F238E27FC236}">
                  <a16:creationId xmlns:a16="http://schemas.microsoft.com/office/drawing/2014/main" id="{722FA87F-083A-45BD-8748-D7F5C0307CE3}"/>
                </a:ext>
              </a:extLst>
            </p:cNvPr>
            <p:cNvSpPr/>
            <p:nvPr/>
          </p:nvSpPr>
          <p:spPr>
            <a:xfrm>
              <a:off x="7173096" y="3149819"/>
              <a:ext cx="446771" cy="929589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: 圆顶角 43">
              <a:extLst>
                <a:ext uri="{FF2B5EF4-FFF2-40B4-BE49-F238E27FC236}">
                  <a16:creationId xmlns:a16="http://schemas.microsoft.com/office/drawing/2014/main" id="{21A80D45-7FC0-4E65-9D47-E517A5075F81}"/>
                </a:ext>
              </a:extLst>
            </p:cNvPr>
            <p:cNvSpPr/>
            <p:nvPr/>
          </p:nvSpPr>
          <p:spPr>
            <a:xfrm>
              <a:off x="8032084" y="3149819"/>
              <a:ext cx="446771" cy="929589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矩形: 圆顶角 44">
              <a:extLst>
                <a:ext uri="{FF2B5EF4-FFF2-40B4-BE49-F238E27FC236}">
                  <a16:creationId xmlns:a16="http://schemas.microsoft.com/office/drawing/2014/main" id="{21A80D45-7FC0-4E65-9D47-E517A5075F81}"/>
                </a:ext>
              </a:extLst>
            </p:cNvPr>
            <p:cNvSpPr/>
            <p:nvPr/>
          </p:nvSpPr>
          <p:spPr>
            <a:xfrm>
              <a:off x="8891072" y="3149819"/>
              <a:ext cx="446771" cy="929589"/>
            </a:xfrm>
            <a:prstGeom prst="round2Same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24" name="直接箭头连接符 2">
              <a:extLst>
                <a:ext uri="{FF2B5EF4-FFF2-40B4-BE49-F238E27FC236}">
                  <a16:creationId xmlns:a16="http://schemas.microsoft.com/office/drawing/2014/main" id="{F258AB98-CB55-4E34-8475-875313239A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3389735" y="4087053"/>
              <a:ext cx="6716624" cy="17830"/>
            </a:xfrm>
            <a:prstGeom prst="straightConnector1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5C2F422-C914-4FB2-B5AC-B909869EED40}"/>
                </a:ext>
              </a:extLst>
            </p:cNvPr>
            <p:cNvSpPr/>
            <p:nvPr/>
          </p:nvSpPr>
          <p:spPr>
            <a:xfrm>
              <a:off x="1656195" y="3411557"/>
              <a:ext cx="1821717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00B050"/>
                  </a:solidFill>
                  <a:latin typeface="Times New Roman" charset="0"/>
                  <a:cs typeface="Times New Roman" charset="0"/>
                </a:rPr>
                <a:t>Exp Procedure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3BA435A5-0561-4481-842E-CB272055A546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18C5912D-46F4-456A-B7F7-975491B648AA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/>
            </a:p>
          </p:txBody>
        </p:sp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C5ECB501-DF9C-4384-9672-8FC8CC207C68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FB9A18F8-7151-4EEE-9C36-04EACA41172C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7D06C61-ADEE-436A-9868-62F893D6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936" y="3176794"/>
            <a:ext cx="10971428" cy="3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1064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58D8DE-6C89-4914-ADD1-20549F3E0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" y="753238"/>
            <a:ext cx="11638095" cy="6104762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BB9D236C-5163-4172-B8CA-399FA0B5BBDF}"/>
              </a:ext>
            </a:extLst>
          </p:cNvPr>
          <p:cNvSpPr/>
          <p:nvPr/>
        </p:nvSpPr>
        <p:spPr>
          <a:xfrm>
            <a:off x="9370243" y="2623457"/>
            <a:ext cx="1696824" cy="267614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noFill/>
              </a:rPr>
              <a:t>0</a:t>
            </a:r>
            <a:endParaRPr lang="zh-CN" altLang="en-US" dirty="0">
              <a:noFill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AACAA1-3BD2-4B28-9234-E7A7A527F49D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634815F-61EB-498D-A561-8C84FCB3DBD0}"/>
              </a:ext>
            </a:extLst>
          </p:cNvPr>
          <p:cNvGrpSpPr/>
          <p:nvPr/>
        </p:nvGrpSpPr>
        <p:grpSpPr>
          <a:xfrm>
            <a:off x="3048794" y="128890"/>
            <a:ext cx="6081713" cy="604815"/>
            <a:chOff x="3298420" y="255884"/>
            <a:chExt cx="2333838" cy="453611"/>
          </a:xfrm>
        </p:grpSpPr>
        <p:sp>
          <p:nvSpPr>
            <p:cNvPr id="13" name="圆角矩形 15">
              <a:extLst>
                <a:ext uri="{FF2B5EF4-FFF2-40B4-BE49-F238E27FC236}">
                  <a16:creationId xmlns:a16="http://schemas.microsoft.com/office/drawing/2014/main" id="{3C1692BD-BD45-4803-8086-D4F34A31D889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E7F725F-784F-4E24-B208-65F8315A930B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模型创建：每个被试的设计信息一样</a:t>
              </a: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2F5BD91-BDD3-494E-934B-4F68C4723751}"/>
              </a:ext>
            </a:extLst>
          </p:cNvPr>
          <p:cNvSpPr/>
          <p:nvPr/>
        </p:nvSpPr>
        <p:spPr>
          <a:xfrm>
            <a:off x="2592370" y="1560964"/>
            <a:ext cx="4081807" cy="4132265"/>
          </a:xfrm>
          <a:prstGeom prst="round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240D95-D078-45AE-8B91-AD774692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055" y="4366831"/>
            <a:ext cx="2642107" cy="1646298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61C87A7-C870-43C6-8FF2-00FFFC43B463}"/>
              </a:ext>
            </a:extLst>
          </p:cNvPr>
          <p:cNvSpPr/>
          <p:nvPr/>
        </p:nvSpPr>
        <p:spPr>
          <a:xfrm>
            <a:off x="6857439" y="2100943"/>
            <a:ext cx="2329542" cy="34834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2"/>
                </a:solidFill>
              </a:rPr>
              <a:t>Input: </a:t>
            </a:r>
            <a:r>
              <a:rPr lang="zh-CN" altLang="en-US" b="1" dirty="0">
                <a:solidFill>
                  <a:schemeClr val="accent2"/>
                </a:solidFill>
              </a:rPr>
              <a:t>输入为预处理之后的数据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模型定义：</a:t>
            </a:r>
            <a:r>
              <a:rPr lang="en-US" altLang="zh-CN" b="1" dirty="0">
                <a:solidFill>
                  <a:schemeClr val="accent2"/>
                </a:solidFill>
              </a:rPr>
              <a:t>Onset &amp;&amp; Duration (</a:t>
            </a:r>
            <a:r>
              <a:rPr lang="zh-CN" altLang="en-US" b="1" dirty="0">
                <a:solidFill>
                  <a:schemeClr val="accent2"/>
                </a:solidFill>
              </a:rPr>
              <a:t>注意预处理步骤</a:t>
            </a:r>
            <a:r>
              <a:rPr lang="en-US" altLang="zh-CN" b="1" dirty="0">
                <a:solidFill>
                  <a:schemeClr val="accent2"/>
                </a:solidFill>
              </a:rPr>
              <a:t>)</a:t>
            </a: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输出：</a:t>
            </a:r>
            <a:r>
              <a:rPr lang="en-US" altLang="zh-CN" b="1" dirty="0">
                <a:solidFill>
                  <a:schemeClr val="accent2"/>
                </a:solidFill>
              </a:rPr>
              <a:t>GLM</a:t>
            </a:r>
            <a:r>
              <a:rPr lang="zh-CN" altLang="en-US" b="1" dirty="0">
                <a:solidFill>
                  <a:schemeClr val="accent2"/>
                </a:solidFill>
              </a:rPr>
              <a:t>文件夹</a:t>
            </a:r>
            <a:r>
              <a:rPr lang="en-US" altLang="zh-CN" b="1" dirty="0">
                <a:solidFill>
                  <a:schemeClr val="accent2"/>
                </a:solidFill>
              </a:rPr>
              <a:t>-</a:t>
            </a:r>
            <a:r>
              <a:rPr lang="zh-CN" altLang="en-US" b="1" dirty="0">
                <a:solidFill>
                  <a:schemeClr val="accent2"/>
                </a:solidFill>
              </a:rPr>
              <a:t>设计信息，参考波</a:t>
            </a:r>
            <a:endParaRPr lang="en-US" altLang="zh-CN" b="1" dirty="0">
              <a:solidFill>
                <a:srgbClr val="00B0F0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16E7B85-7313-4FC4-879C-BE8CE02D3E2D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02FF6C0-1C6B-47B3-93BC-CFFFF470B0B0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FEE074E-09F4-4C9B-A0D8-9F793BED8A8B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EE3183B-302B-4C76-878D-D127C6D72E49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38963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93ED6B-8AA0-4E63-93D7-9B057956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" y="753238"/>
            <a:ext cx="11638095" cy="6104762"/>
          </a:xfrm>
          <a:prstGeom prst="rect">
            <a:avLst/>
          </a:prstGeom>
        </p:spPr>
      </p:pic>
      <p:sp>
        <p:nvSpPr>
          <p:cNvPr id="8" name="矩形: 圆角 7">
            <a:extLst>
              <a:ext uri="{FF2B5EF4-FFF2-40B4-BE49-F238E27FC236}">
                <a16:creationId xmlns:a16="http://schemas.microsoft.com/office/drawing/2014/main" id="{BB9D236C-5163-4172-B8CA-399FA0B5BBDF}"/>
              </a:ext>
            </a:extLst>
          </p:cNvPr>
          <p:cNvSpPr/>
          <p:nvPr/>
        </p:nvSpPr>
        <p:spPr>
          <a:xfrm>
            <a:off x="9370243" y="2623457"/>
            <a:ext cx="1696824" cy="267614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noFill/>
              </a:rPr>
              <a:t>0</a:t>
            </a:r>
            <a:endParaRPr lang="zh-CN" altLang="en-US" dirty="0">
              <a:noFill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5AACAA1-3BD2-4B28-9234-E7A7A527F49D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634815F-61EB-498D-A561-8C84FCB3DBD0}"/>
              </a:ext>
            </a:extLst>
          </p:cNvPr>
          <p:cNvGrpSpPr/>
          <p:nvPr/>
        </p:nvGrpSpPr>
        <p:grpSpPr>
          <a:xfrm>
            <a:off x="3048794" y="128890"/>
            <a:ext cx="6081713" cy="604815"/>
            <a:chOff x="3298420" y="255884"/>
            <a:chExt cx="2333838" cy="453611"/>
          </a:xfrm>
        </p:grpSpPr>
        <p:sp>
          <p:nvSpPr>
            <p:cNvPr id="13" name="圆角矩形 15">
              <a:extLst>
                <a:ext uri="{FF2B5EF4-FFF2-40B4-BE49-F238E27FC236}">
                  <a16:creationId xmlns:a16="http://schemas.microsoft.com/office/drawing/2014/main" id="{3C1692BD-BD45-4803-8086-D4F34A31D889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E7F725F-784F-4E24-B208-65F8315A930B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模型创建：每个被试的设计信息不一样</a:t>
              </a: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2F5BD91-BDD3-494E-934B-4F68C4723751}"/>
              </a:ext>
            </a:extLst>
          </p:cNvPr>
          <p:cNvSpPr/>
          <p:nvPr/>
        </p:nvSpPr>
        <p:spPr>
          <a:xfrm>
            <a:off x="2592370" y="1560964"/>
            <a:ext cx="4081807" cy="4132265"/>
          </a:xfrm>
          <a:prstGeom prst="round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61C87A7-C870-43C6-8FF2-00FFFC43B463}"/>
              </a:ext>
            </a:extLst>
          </p:cNvPr>
          <p:cNvSpPr/>
          <p:nvPr/>
        </p:nvSpPr>
        <p:spPr>
          <a:xfrm>
            <a:off x="6857439" y="2100943"/>
            <a:ext cx="2329542" cy="34834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2"/>
                </a:solidFill>
              </a:rPr>
              <a:t>Input: </a:t>
            </a:r>
            <a:r>
              <a:rPr lang="zh-CN" altLang="en-US" b="1" dirty="0">
                <a:solidFill>
                  <a:schemeClr val="accent2"/>
                </a:solidFill>
              </a:rPr>
              <a:t>输入为预处理之后的数据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模型定义：</a:t>
            </a:r>
            <a:r>
              <a:rPr lang="en-US" altLang="zh-CN" b="1" dirty="0">
                <a:solidFill>
                  <a:schemeClr val="accent2"/>
                </a:solidFill>
              </a:rPr>
              <a:t>load </a:t>
            </a:r>
            <a:r>
              <a:rPr lang="zh-CN" altLang="en-US" b="1" dirty="0">
                <a:solidFill>
                  <a:schemeClr val="accent2"/>
                </a:solidFill>
              </a:rPr>
              <a:t>包含每个被试设计信息的</a:t>
            </a:r>
            <a:r>
              <a:rPr lang="en-US" altLang="zh-CN" b="1" dirty="0">
                <a:solidFill>
                  <a:schemeClr val="accent2"/>
                </a:solidFill>
              </a:rPr>
              <a:t>mat</a:t>
            </a:r>
            <a:r>
              <a:rPr lang="zh-CN" altLang="en-US" b="1" dirty="0">
                <a:solidFill>
                  <a:schemeClr val="accent2"/>
                </a:solidFill>
              </a:rPr>
              <a:t>文件</a:t>
            </a:r>
            <a:r>
              <a:rPr lang="en-US" altLang="zh-CN" b="1" dirty="0">
                <a:solidFill>
                  <a:schemeClr val="accent2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参考</a:t>
            </a:r>
            <a:r>
              <a:rPr lang="en-US" altLang="zh-CN" b="1" dirty="0">
                <a:solidFill>
                  <a:srgbClr val="FF0000"/>
                </a:solidFill>
              </a:rPr>
              <a:t>sample data</a:t>
            </a:r>
            <a:r>
              <a:rPr lang="en-US" altLang="zh-CN" b="1" dirty="0">
                <a:solidFill>
                  <a:schemeClr val="accent2"/>
                </a:solidFill>
              </a:rPr>
              <a:t>)</a:t>
            </a: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输出：</a:t>
            </a:r>
            <a:r>
              <a:rPr lang="en-US" altLang="zh-CN" b="1" dirty="0">
                <a:solidFill>
                  <a:schemeClr val="accent2"/>
                </a:solidFill>
              </a:rPr>
              <a:t>GLM</a:t>
            </a:r>
            <a:r>
              <a:rPr lang="zh-CN" altLang="en-US" b="1" dirty="0">
                <a:solidFill>
                  <a:schemeClr val="accent2"/>
                </a:solidFill>
              </a:rPr>
              <a:t>文件夹</a:t>
            </a:r>
            <a:r>
              <a:rPr lang="en-US" altLang="zh-CN" b="1" dirty="0">
                <a:solidFill>
                  <a:schemeClr val="accent2"/>
                </a:solidFill>
              </a:rPr>
              <a:t>-</a:t>
            </a:r>
            <a:r>
              <a:rPr lang="zh-CN" altLang="en-US" b="1" dirty="0">
                <a:solidFill>
                  <a:schemeClr val="accent2"/>
                </a:solidFill>
              </a:rPr>
              <a:t>设计信息，参考波</a:t>
            </a:r>
            <a:endParaRPr lang="en-US" altLang="zh-CN" b="1" dirty="0">
              <a:solidFill>
                <a:srgbClr val="00B0F0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E87C5A-2E10-427B-9398-D4E9A6A125D3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51ED6C3D-8DED-4026-8EF0-F2639EE4CAF1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49382C9-A894-4CDD-B2FB-1267524693EF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878D7DBF-AE29-4966-8646-8915A49AAA74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5690195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93ED6B-8AA0-4E63-93D7-9B057956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" y="753238"/>
            <a:ext cx="11638095" cy="61047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5AACAA1-3BD2-4B28-9234-E7A7A527F49D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634815F-61EB-498D-A561-8C84FCB3DBD0}"/>
              </a:ext>
            </a:extLst>
          </p:cNvPr>
          <p:cNvGrpSpPr/>
          <p:nvPr/>
        </p:nvGrpSpPr>
        <p:grpSpPr>
          <a:xfrm>
            <a:off x="3048794" y="128890"/>
            <a:ext cx="6081713" cy="604815"/>
            <a:chOff x="3298420" y="255884"/>
            <a:chExt cx="2333838" cy="453611"/>
          </a:xfrm>
        </p:grpSpPr>
        <p:sp>
          <p:nvSpPr>
            <p:cNvPr id="13" name="圆角矩形 15">
              <a:extLst>
                <a:ext uri="{FF2B5EF4-FFF2-40B4-BE49-F238E27FC236}">
                  <a16:creationId xmlns:a16="http://schemas.microsoft.com/office/drawing/2014/main" id="{3C1692BD-BD45-4803-8086-D4F34A31D889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E7F725F-784F-4E24-B208-65F8315A930B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模型估计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A3D67AC7-423B-4748-A02E-5CED5B71C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1557" y="5323665"/>
            <a:ext cx="703490" cy="913623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889D7112-8E13-4089-8ADE-57358EC5E10D}"/>
              </a:ext>
            </a:extLst>
          </p:cNvPr>
          <p:cNvSpPr/>
          <p:nvPr/>
        </p:nvSpPr>
        <p:spPr>
          <a:xfrm>
            <a:off x="6857439" y="2100943"/>
            <a:ext cx="2329542" cy="348342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00B0F0"/>
                </a:solidFill>
              </a:rPr>
              <a:t>在</a:t>
            </a:r>
            <a:r>
              <a:rPr lang="en-US" altLang="zh-CN" b="1" dirty="0">
                <a:solidFill>
                  <a:srgbClr val="00B0F0"/>
                </a:solidFill>
              </a:rPr>
              <a:t>GLM</a:t>
            </a:r>
            <a:r>
              <a:rPr lang="zh-CN" altLang="en-US" b="1" dirty="0">
                <a:solidFill>
                  <a:srgbClr val="00B0F0"/>
                </a:solidFill>
              </a:rPr>
              <a:t>模型构建完之后，点击</a:t>
            </a:r>
            <a:r>
              <a:rPr lang="en-US" altLang="zh-CN" b="1" dirty="0">
                <a:solidFill>
                  <a:srgbClr val="00B0F0"/>
                </a:solidFill>
              </a:rPr>
              <a:t>Run</a:t>
            </a:r>
            <a:r>
              <a:rPr lang="zh-CN" altLang="en-US" b="1" dirty="0">
                <a:solidFill>
                  <a:srgbClr val="00B0F0"/>
                </a:solidFill>
              </a:rPr>
              <a:t>。生成每个被试每个条件的</a:t>
            </a:r>
            <a:r>
              <a:rPr lang="en-US" altLang="zh-CN" b="1" dirty="0">
                <a:solidFill>
                  <a:srgbClr val="00B0F0"/>
                </a:solidFill>
              </a:rPr>
              <a:t>beta</a:t>
            </a:r>
            <a:r>
              <a:rPr lang="zh-CN" altLang="en-US" b="1" dirty="0">
                <a:solidFill>
                  <a:srgbClr val="00B0F0"/>
                </a:solidFill>
              </a:rPr>
              <a:t>值。</a:t>
            </a:r>
            <a:endParaRPr lang="en-US" altLang="zh-CN" b="1" dirty="0">
              <a:solidFill>
                <a:srgbClr val="00B0F0"/>
              </a:solidFill>
            </a:endParaRPr>
          </a:p>
          <a:p>
            <a:endParaRPr lang="en-US" altLang="zh-CN" b="1" dirty="0">
              <a:solidFill>
                <a:srgbClr val="00B0F0"/>
              </a:solidFill>
            </a:endParaRPr>
          </a:p>
          <a:p>
            <a:r>
              <a:rPr lang="en-US" altLang="zh-CN" b="1" dirty="0">
                <a:solidFill>
                  <a:srgbClr val="00B0F0"/>
                </a:solidFill>
              </a:rPr>
              <a:t>Beta1: </a:t>
            </a:r>
            <a:r>
              <a:rPr lang="zh-CN" altLang="en-US" b="1" dirty="0">
                <a:solidFill>
                  <a:srgbClr val="00B0F0"/>
                </a:solidFill>
              </a:rPr>
              <a:t>对应条件</a:t>
            </a:r>
            <a:r>
              <a:rPr lang="en-US" altLang="zh-CN" b="1" dirty="0">
                <a:solidFill>
                  <a:srgbClr val="00B0F0"/>
                </a:solidFill>
              </a:rPr>
              <a:t>1</a:t>
            </a:r>
          </a:p>
          <a:p>
            <a:r>
              <a:rPr lang="en-US" altLang="zh-CN" b="1" dirty="0">
                <a:solidFill>
                  <a:srgbClr val="00B0F0"/>
                </a:solidFill>
              </a:rPr>
              <a:t>Beta2: </a:t>
            </a:r>
            <a:r>
              <a:rPr lang="zh-CN" altLang="en-US" b="1" dirty="0">
                <a:solidFill>
                  <a:srgbClr val="00B0F0"/>
                </a:solidFill>
              </a:rPr>
              <a:t>对应条件</a:t>
            </a:r>
            <a:r>
              <a:rPr lang="en-US" altLang="zh-CN" b="1" dirty="0">
                <a:solidFill>
                  <a:srgbClr val="00B0F0"/>
                </a:solidFill>
              </a:rPr>
              <a:t>2</a:t>
            </a:r>
          </a:p>
          <a:p>
            <a:r>
              <a:rPr lang="en-US" altLang="zh-CN" b="1" dirty="0">
                <a:solidFill>
                  <a:srgbClr val="00B0F0"/>
                </a:solidFill>
              </a:rPr>
              <a:t>…</a:t>
            </a:r>
          </a:p>
          <a:p>
            <a:r>
              <a:rPr lang="en-US" altLang="zh-CN" b="1" dirty="0">
                <a:solidFill>
                  <a:srgbClr val="00B0F0"/>
                </a:solidFill>
              </a:rPr>
              <a:t>Beta0: </a:t>
            </a:r>
            <a:r>
              <a:rPr lang="zh-CN" altLang="en-US" b="1" dirty="0">
                <a:solidFill>
                  <a:srgbClr val="00B0F0"/>
                </a:solidFill>
              </a:rPr>
              <a:t>对应常数项</a:t>
            </a:r>
            <a:endParaRPr lang="en-US" altLang="zh-CN" b="1" dirty="0">
              <a:solidFill>
                <a:srgbClr val="00B0F0"/>
              </a:solidFill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C76287AC-407A-4D8F-8F0C-EC9CACB7DFBD}"/>
              </a:ext>
            </a:extLst>
          </p:cNvPr>
          <p:cNvCxnSpPr>
            <a:cxnSpLocks/>
          </p:cNvCxnSpPr>
          <p:nvPr/>
        </p:nvCxnSpPr>
        <p:spPr>
          <a:xfrm flipV="1">
            <a:off x="8923819" y="3331030"/>
            <a:ext cx="1842152" cy="1623107"/>
          </a:xfrm>
          <a:prstGeom prst="straightConnector1">
            <a:avLst/>
          </a:prstGeom>
          <a:ln w="476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A5036C3-105D-4DFC-8854-750473051E3E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A485BBC-4799-4235-BEC6-8BAA4B4CE861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B0332C4-8317-4D19-B17B-DBFCDB7D0EB9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76B68C5-EE59-4B42-A5DC-D5630227428E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14227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459991-C063-4861-A0CB-036DED0C4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02" y="753238"/>
            <a:ext cx="11638095" cy="6104762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2AB7EEC7-3ECD-4D51-9599-1CD4523B6A04}"/>
              </a:ext>
            </a:extLst>
          </p:cNvPr>
          <p:cNvSpPr/>
          <p:nvPr/>
        </p:nvSpPr>
        <p:spPr>
          <a:xfrm>
            <a:off x="616856" y="1578429"/>
            <a:ext cx="1807739" cy="3603171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BB9D236C-5163-4172-B8CA-399FA0B5BBDF}"/>
              </a:ext>
            </a:extLst>
          </p:cNvPr>
          <p:cNvSpPr/>
          <p:nvPr/>
        </p:nvSpPr>
        <p:spPr>
          <a:xfrm>
            <a:off x="9359357" y="1807029"/>
            <a:ext cx="1696824" cy="870857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noFill/>
              </a:rPr>
              <a:t>0</a:t>
            </a:r>
            <a:endParaRPr lang="zh-CN" altLang="en-US" dirty="0">
              <a:noFill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29D27C0-4ACF-43EC-85EF-345353ED10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277" y="5299604"/>
            <a:ext cx="703490" cy="91362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CD98347-E5B7-42E8-A259-F489AEF0FD5C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B113C5-EE24-4E29-B739-D8CBE925CC81}"/>
              </a:ext>
            </a:extLst>
          </p:cNvPr>
          <p:cNvGrpSpPr/>
          <p:nvPr/>
        </p:nvGrpSpPr>
        <p:grpSpPr>
          <a:xfrm>
            <a:off x="3048794" y="128890"/>
            <a:ext cx="6081713" cy="604815"/>
            <a:chOff x="3298420" y="255884"/>
            <a:chExt cx="2333838" cy="453611"/>
          </a:xfrm>
        </p:grpSpPr>
        <p:sp>
          <p:nvSpPr>
            <p:cNvPr id="11" name="圆角矩形 15">
              <a:extLst>
                <a:ext uri="{FF2B5EF4-FFF2-40B4-BE49-F238E27FC236}">
                  <a16:creationId xmlns:a16="http://schemas.microsoft.com/office/drawing/2014/main" id="{9BBD09FF-6CAD-4A83-A304-0318C29A52E1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041D520-B145-441D-BB15-ADA299E990A3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Contrast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18A33BA-1FC6-4A64-9DF6-E0D098C2FFE9}"/>
              </a:ext>
            </a:extLst>
          </p:cNvPr>
          <p:cNvSpPr/>
          <p:nvPr/>
        </p:nvSpPr>
        <p:spPr>
          <a:xfrm>
            <a:off x="2770849" y="2042135"/>
            <a:ext cx="3836780" cy="360317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2"/>
                </a:solidFill>
              </a:rPr>
              <a:t>Input: </a:t>
            </a:r>
            <a:r>
              <a:rPr lang="zh-CN" altLang="en-US" b="1" dirty="0">
                <a:solidFill>
                  <a:schemeClr val="accent2"/>
                </a:solidFill>
              </a:rPr>
              <a:t>输入为模型创建和估计后生成的</a:t>
            </a:r>
            <a:r>
              <a:rPr lang="en-US" altLang="zh-CN" b="1" dirty="0">
                <a:solidFill>
                  <a:schemeClr val="accent2"/>
                </a:solidFill>
              </a:rPr>
              <a:t>GLM</a:t>
            </a:r>
            <a:r>
              <a:rPr lang="zh-CN" altLang="en-US" b="1" dirty="0">
                <a:solidFill>
                  <a:schemeClr val="accent2"/>
                </a:solidFill>
              </a:rPr>
              <a:t>文件夹，将自动索引到每个条件对应的</a:t>
            </a:r>
            <a:r>
              <a:rPr lang="en-US" altLang="zh-CN" b="1" dirty="0">
                <a:solidFill>
                  <a:schemeClr val="accent2"/>
                </a:solidFill>
              </a:rPr>
              <a:t>beta</a:t>
            </a:r>
            <a:r>
              <a:rPr lang="zh-CN" altLang="en-US" b="1" dirty="0">
                <a:solidFill>
                  <a:schemeClr val="accent2"/>
                </a:solidFill>
              </a:rPr>
              <a:t>值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Contrast </a:t>
            </a:r>
            <a:r>
              <a:rPr lang="zh-CN" altLang="en-US" b="1" dirty="0">
                <a:solidFill>
                  <a:schemeClr val="accent2"/>
                </a:solidFill>
              </a:rPr>
              <a:t>构建：注意最后一列对应</a:t>
            </a:r>
            <a:r>
              <a:rPr lang="en-US" altLang="zh-CN" b="1" dirty="0">
                <a:solidFill>
                  <a:schemeClr val="accent2"/>
                </a:solidFill>
              </a:rPr>
              <a:t>beta0</a:t>
            </a:r>
            <a:r>
              <a:rPr lang="zh-CN" altLang="en-US" b="1" dirty="0">
                <a:solidFill>
                  <a:schemeClr val="accent2"/>
                </a:solidFill>
              </a:rPr>
              <a:t>可不输入，若输入必须输入</a:t>
            </a:r>
            <a:r>
              <a:rPr lang="en-US" altLang="zh-CN" b="1" dirty="0">
                <a:solidFill>
                  <a:schemeClr val="accent2"/>
                </a:solidFill>
              </a:rPr>
              <a:t>0. (</a:t>
            </a:r>
            <a:r>
              <a:rPr lang="zh-CN" altLang="en-US" b="1" dirty="0">
                <a:solidFill>
                  <a:schemeClr val="accent2"/>
                </a:solidFill>
              </a:rPr>
              <a:t>例如：</a:t>
            </a:r>
            <a:r>
              <a:rPr lang="en-US" altLang="zh-CN" b="1" dirty="0">
                <a:solidFill>
                  <a:schemeClr val="accent2"/>
                </a:solidFill>
              </a:rPr>
              <a:t>Condition1-Condition2, </a:t>
            </a:r>
            <a:r>
              <a:rPr lang="zh-CN" altLang="en-US" b="1" dirty="0">
                <a:solidFill>
                  <a:schemeClr val="accent2"/>
                </a:solidFill>
              </a:rPr>
              <a:t>可输入 </a:t>
            </a:r>
            <a:r>
              <a:rPr lang="en-US" altLang="zh-CN" b="1" dirty="0">
                <a:solidFill>
                  <a:schemeClr val="accent2"/>
                </a:solidFill>
              </a:rPr>
              <a:t>“</a:t>
            </a:r>
            <a:r>
              <a:rPr lang="en-US" altLang="zh-CN" b="1" dirty="0">
                <a:solidFill>
                  <a:srgbClr val="FF0000"/>
                </a:solidFill>
              </a:rPr>
              <a:t>1 -1</a:t>
            </a:r>
            <a:r>
              <a:rPr lang="en-US" altLang="zh-CN" b="1" dirty="0">
                <a:solidFill>
                  <a:schemeClr val="accent2"/>
                </a:solidFill>
              </a:rPr>
              <a:t>” </a:t>
            </a:r>
            <a:r>
              <a:rPr lang="zh-CN" altLang="en-US" b="1" dirty="0">
                <a:solidFill>
                  <a:schemeClr val="accent2"/>
                </a:solidFill>
              </a:rPr>
              <a:t>或者 </a:t>
            </a:r>
            <a:r>
              <a:rPr lang="en-US" altLang="zh-CN" b="1" dirty="0">
                <a:solidFill>
                  <a:schemeClr val="accent2"/>
                </a:solidFill>
              </a:rPr>
              <a:t>“</a:t>
            </a:r>
            <a:r>
              <a:rPr lang="en-US" altLang="zh-CN" b="1" dirty="0">
                <a:solidFill>
                  <a:srgbClr val="FF0000"/>
                </a:solidFill>
              </a:rPr>
              <a:t>1 -1 0</a:t>
            </a:r>
            <a:r>
              <a:rPr lang="en-US" altLang="zh-CN" b="1" dirty="0">
                <a:solidFill>
                  <a:schemeClr val="accent2"/>
                </a:solidFill>
              </a:rPr>
              <a:t>”)</a:t>
            </a: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Output: </a:t>
            </a:r>
            <a:r>
              <a:rPr lang="zh-CN" altLang="en-US" b="1" dirty="0">
                <a:solidFill>
                  <a:schemeClr val="accent2"/>
                </a:solidFill>
              </a:rPr>
              <a:t>输出为对应的</a:t>
            </a:r>
            <a:r>
              <a:rPr lang="en-US" altLang="zh-CN" b="1" dirty="0">
                <a:solidFill>
                  <a:schemeClr val="accent2"/>
                </a:solidFill>
              </a:rPr>
              <a:t>contrast value (</a:t>
            </a:r>
            <a:r>
              <a:rPr lang="zh-CN" altLang="en-US" b="1" dirty="0">
                <a:solidFill>
                  <a:srgbClr val="FF0000"/>
                </a:solidFill>
              </a:rPr>
              <a:t>作为群组水平分析的输入</a:t>
            </a:r>
            <a:r>
              <a:rPr lang="en-US" altLang="zh-CN" b="1" dirty="0">
                <a:solidFill>
                  <a:schemeClr val="accent2"/>
                </a:solidFill>
              </a:rPr>
              <a:t>)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810266D-5411-4B0B-866C-087C6F9929FA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AD6B4B5-E16A-4C76-8CB4-BEEF1A04BD47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410E9EF-3A2B-4D89-B1F4-44A0980AEE66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E9C1D0-B722-42DA-9DDD-C70CE2C99179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24971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0529E9F-9939-4260-BC3C-D8739836C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52" y="753238"/>
            <a:ext cx="11638095" cy="6104762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CD98347-E5B7-42E8-A259-F489AEF0FD5C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8B113C5-EE24-4E29-B739-D8CBE925CC81}"/>
              </a:ext>
            </a:extLst>
          </p:cNvPr>
          <p:cNvGrpSpPr/>
          <p:nvPr/>
        </p:nvGrpSpPr>
        <p:grpSpPr>
          <a:xfrm>
            <a:off x="3048794" y="128890"/>
            <a:ext cx="6081713" cy="604815"/>
            <a:chOff x="3298420" y="255884"/>
            <a:chExt cx="2333838" cy="453611"/>
          </a:xfrm>
        </p:grpSpPr>
        <p:sp>
          <p:nvSpPr>
            <p:cNvPr id="11" name="圆角矩形 15">
              <a:extLst>
                <a:ext uri="{FF2B5EF4-FFF2-40B4-BE49-F238E27FC236}">
                  <a16:creationId xmlns:a16="http://schemas.microsoft.com/office/drawing/2014/main" id="{9BBD09FF-6CAD-4A83-A304-0318C29A52E1}"/>
                </a:ext>
              </a:extLst>
            </p:cNvPr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041D520-B145-441D-BB15-ADA299E990A3}"/>
                </a:ext>
              </a:extLst>
            </p:cNvPr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一站式输入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8DE3A58-2DD9-423B-A8D9-4F1421D41548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2032BB1-E7C2-4883-A151-E91FAC6C0086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F7AFEB4-C98F-48DB-879D-0E905BBB88D9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34BBEA3-4CF2-4476-B9E9-E5095A9AF6B7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072985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91071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转化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862864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221982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712433" y="1764623"/>
              <a:ext cx="1377128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模型创建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模型估计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FF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Contrast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666254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99335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19312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26AB4F9-7524-4FB5-8BD8-CA4A494996A8}"/>
              </a:ext>
            </a:extLst>
          </p:cNvPr>
          <p:cNvGrpSpPr/>
          <p:nvPr/>
        </p:nvGrpSpPr>
        <p:grpSpPr>
          <a:xfrm>
            <a:off x="2790380" y="128890"/>
            <a:ext cx="6598540" cy="604815"/>
            <a:chOff x="3298420" y="255884"/>
            <a:chExt cx="2898150" cy="453611"/>
          </a:xfrm>
        </p:grpSpPr>
        <p:sp>
          <p:nvSpPr>
            <p:cNvPr id="31" name="圆角矩形 15">
              <a:extLst>
                <a:ext uri="{FF2B5EF4-FFF2-40B4-BE49-F238E27FC236}">
                  <a16:creationId xmlns:a16="http://schemas.microsoft.com/office/drawing/2014/main" id="{A486CEAF-1A3E-471C-8566-F2FCB08C8ACF}"/>
                </a:ext>
              </a:extLst>
            </p:cNvPr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B165397-B690-4026-8626-40ED61B759F4}"/>
                </a:ext>
              </a:extLst>
            </p:cNvPr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Step05: Task fNIRS 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群组水平分析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038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10824" y="307370"/>
              <a:ext cx="1648655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群组水平分析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1C255018-A36A-420C-AB91-EF087F5B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2" y="1155700"/>
            <a:ext cx="11542857" cy="923810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2D04701-EA5B-4244-A2D9-0369AD086FD9}"/>
              </a:ext>
            </a:extLst>
          </p:cNvPr>
          <p:cNvSpPr/>
          <p:nvPr/>
        </p:nvSpPr>
        <p:spPr>
          <a:xfrm>
            <a:off x="660400" y="2291442"/>
            <a:ext cx="10872788" cy="372994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accent2"/>
                </a:solidFill>
              </a:rPr>
              <a:t>选择统计方法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accent2"/>
                </a:solidFill>
              </a:rPr>
              <a:t>设置输入</a:t>
            </a:r>
            <a:r>
              <a:rPr lang="en-US" altLang="zh-CN" b="1" dirty="0">
                <a:solidFill>
                  <a:schemeClr val="accent2"/>
                </a:solidFill>
              </a:rPr>
              <a:t>&amp;</a:t>
            </a:r>
            <a:r>
              <a:rPr lang="zh-CN" altLang="en-US" b="1" dirty="0">
                <a:solidFill>
                  <a:schemeClr val="accent2"/>
                </a:solidFill>
              </a:rPr>
              <a:t>输出：</a:t>
            </a:r>
            <a:r>
              <a:rPr lang="en-US" altLang="zh-CN" b="1" dirty="0">
                <a:solidFill>
                  <a:schemeClr val="accent2"/>
                </a:solidFill>
              </a:rPr>
              <a:t>Input: </a:t>
            </a:r>
            <a:r>
              <a:rPr lang="zh-CN" altLang="en-US" b="1" dirty="0">
                <a:solidFill>
                  <a:schemeClr val="accent2"/>
                </a:solidFill>
              </a:rPr>
              <a:t>个体水平产生的</a:t>
            </a:r>
            <a:r>
              <a:rPr lang="en-US" altLang="zh-CN" b="1" dirty="0">
                <a:solidFill>
                  <a:schemeClr val="accent2"/>
                </a:solidFill>
              </a:rPr>
              <a:t>Contrast </a:t>
            </a:r>
            <a:r>
              <a:rPr lang="zh-CN" altLang="en-US" b="1" dirty="0">
                <a:solidFill>
                  <a:schemeClr val="accent2"/>
                </a:solidFill>
              </a:rPr>
              <a:t>文件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accent2"/>
                </a:solidFill>
              </a:rPr>
              <a:t>是否回归协变量影响（例如 性别 </a:t>
            </a:r>
            <a:r>
              <a:rPr lang="en-US" altLang="zh-CN" b="1" dirty="0">
                <a:solidFill>
                  <a:schemeClr val="accent2"/>
                </a:solidFill>
              </a:rPr>
              <a:t>&amp;&amp; </a:t>
            </a:r>
            <a:r>
              <a:rPr lang="zh-CN" altLang="en-US" b="1" dirty="0">
                <a:solidFill>
                  <a:schemeClr val="accent2"/>
                </a:solidFill>
              </a:rPr>
              <a:t>年龄等）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b="1" dirty="0">
                <a:solidFill>
                  <a:schemeClr val="accent2"/>
                </a:solidFill>
              </a:rPr>
              <a:t>是否进行多重比较 （</a:t>
            </a:r>
            <a:r>
              <a:rPr lang="en-US" altLang="zh-CN" b="1" dirty="0">
                <a:solidFill>
                  <a:schemeClr val="accent2"/>
                </a:solidFill>
                <a:highlight>
                  <a:srgbClr val="FFFF00"/>
                </a:highlight>
              </a:rPr>
              <a:t>FDR</a:t>
            </a:r>
            <a:r>
              <a:rPr lang="en-US" altLang="zh-CN" b="1" dirty="0">
                <a:solidFill>
                  <a:schemeClr val="accent2"/>
                </a:solidFill>
              </a:rPr>
              <a:t> or </a:t>
            </a:r>
            <a:r>
              <a:rPr lang="en-US" altLang="zh-CN" b="1" dirty="0">
                <a:solidFill>
                  <a:schemeClr val="accent2"/>
                </a:solidFill>
                <a:highlight>
                  <a:srgbClr val="FFFF00"/>
                </a:highlight>
              </a:rPr>
              <a:t>Bonferroni</a:t>
            </a:r>
            <a:r>
              <a:rPr lang="zh-CN" altLang="en-US" b="1" dirty="0">
                <a:solidFill>
                  <a:schemeClr val="accent2"/>
                </a:solidFill>
              </a:rPr>
              <a:t>）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lvl="1"/>
            <a:r>
              <a:rPr lang="en-US" altLang="zh-CN" b="1" dirty="0">
                <a:solidFill>
                  <a:srgbClr val="FF0000"/>
                </a:solidFill>
              </a:rPr>
              <a:t>Yes</a:t>
            </a:r>
            <a:r>
              <a:rPr lang="en-US" altLang="zh-CN" b="1" dirty="0">
                <a:solidFill>
                  <a:schemeClr val="accent2"/>
                </a:solidFill>
              </a:rPr>
              <a:t>: </a:t>
            </a:r>
            <a:r>
              <a:rPr lang="zh-CN" altLang="en-US" b="1" dirty="0">
                <a:solidFill>
                  <a:schemeClr val="accent2"/>
                </a:solidFill>
              </a:rPr>
              <a:t>是否设置纳入矫正的</a:t>
            </a:r>
            <a:r>
              <a:rPr lang="en-US" altLang="zh-CN" b="1" dirty="0">
                <a:solidFill>
                  <a:schemeClr val="accent2"/>
                </a:solidFill>
              </a:rPr>
              <a:t>channels (</a:t>
            </a:r>
            <a:r>
              <a:rPr lang="en-US" altLang="zh-CN" b="1" dirty="0">
                <a:solidFill>
                  <a:srgbClr val="FF0000"/>
                </a:solidFill>
              </a:rPr>
              <a:t>Apply Masking</a:t>
            </a:r>
            <a:r>
              <a:rPr lang="en-US" altLang="zh-CN" b="1" dirty="0">
                <a:solidFill>
                  <a:schemeClr val="accent2"/>
                </a:solidFill>
              </a:rPr>
              <a:t>)</a:t>
            </a:r>
          </a:p>
          <a:p>
            <a:pPr lvl="2"/>
            <a:r>
              <a:rPr lang="en-US" altLang="zh-CN" b="1" dirty="0">
                <a:solidFill>
                  <a:schemeClr val="accent2"/>
                </a:solidFill>
              </a:rPr>
              <a:t>Yes: </a:t>
            </a:r>
            <a:r>
              <a:rPr lang="zh-CN" altLang="en-US" b="1" dirty="0">
                <a:solidFill>
                  <a:schemeClr val="accent2"/>
                </a:solidFill>
              </a:rPr>
              <a:t>只在</a:t>
            </a:r>
            <a:r>
              <a:rPr lang="en-US" altLang="zh-CN" b="1" dirty="0">
                <a:solidFill>
                  <a:schemeClr val="accent2"/>
                </a:solidFill>
              </a:rPr>
              <a:t>mask </a:t>
            </a:r>
            <a:r>
              <a:rPr lang="zh-CN" altLang="en-US" b="1" dirty="0">
                <a:solidFill>
                  <a:schemeClr val="accent2"/>
                </a:solidFill>
              </a:rPr>
              <a:t>内部做矫正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lvl="2"/>
            <a:r>
              <a:rPr lang="en-US" altLang="zh-CN" b="1" dirty="0">
                <a:solidFill>
                  <a:schemeClr val="accent2"/>
                </a:solidFill>
              </a:rPr>
              <a:t>No: </a:t>
            </a:r>
            <a:r>
              <a:rPr lang="zh-CN" altLang="en-US" b="1" dirty="0">
                <a:solidFill>
                  <a:schemeClr val="accent2"/>
                </a:solidFill>
              </a:rPr>
              <a:t>所有导都纳入多重比较矫正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918A92FA-EE05-4871-8B0D-7C10EA5DAC64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4C2E19E1-D1AD-466C-B556-36F576C7146C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B2EABDFE-67AF-4AD2-9037-61C26D3F87E5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3E5CEBA4-C3A1-40CD-BB77-B7F1EE220688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08981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4123906" y="128890"/>
            <a:ext cx="3931488" cy="604815"/>
            <a:chOff x="3298420" y="255884"/>
            <a:chExt cx="2898150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静息态</a:t>
              </a:r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fNIRS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数据分析流程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89166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转换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793580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083414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514250" y="1764623"/>
              <a:ext cx="1723549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功能连接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ROI2ROI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ROI2Whole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FC Matrix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低频振幅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网络属性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739657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14250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66447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680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10824" y="307370"/>
              <a:ext cx="1648655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群组水平分析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1C255018-A36A-420C-AB91-EF087F5B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2" y="1155700"/>
            <a:ext cx="11542857" cy="9238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52BB6D-8999-4FD1-9D34-BA0425004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40" y="2302709"/>
            <a:ext cx="5561905" cy="304761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ED66306-A9B6-4BA2-9C8B-AE60ECD9B67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07"/>
          <a:stretch/>
        </p:blipFill>
        <p:spPr>
          <a:xfrm>
            <a:off x="6130015" y="2101561"/>
            <a:ext cx="2904762" cy="4032539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3774E5B-44E1-490E-B5FA-AC467FD45CB4}"/>
              </a:ext>
            </a:extLst>
          </p:cNvPr>
          <p:cNvCxnSpPr>
            <a:cxnSpLocks/>
          </p:cNvCxnSpPr>
          <p:nvPr/>
        </p:nvCxnSpPr>
        <p:spPr>
          <a:xfrm flipH="1" flipV="1">
            <a:off x="5072741" y="3156857"/>
            <a:ext cx="1904999" cy="187234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2D04701-EA5B-4244-A2D9-0369AD086FD9}"/>
              </a:ext>
            </a:extLst>
          </p:cNvPr>
          <p:cNvSpPr/>
          <p:nvPr/>
        </p:nvSpPr>
        <p:spPr>
          <a:xfrm>
            <a:off x="9260181" y="2291442"/>
            <a:ext cx="2748929" cy="360317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2"/>
                </a:solidFill>
              </a:rPr>
              <a:t>Input: </a:t>
            </a:r>
            <a:r>
              <a:rPr lang="zh-CN" altLang="en-US" b="1" dirty="0">
                <a:solidFill>
                  <a:schemeClr val="accent2"/>
                </a:solidFill>
              </a:rPr>
              <a:t>个体水平产生的</a:t>
            </a:r>
            <a:r>
              <a:rPr lang="en-US" altLang="zh-CN" b="1" dirty="0">
                <a:solidFill>
                  <a:schemeClr val="accent2"/>
                </a:solidFill>
              </a:rPr>
              <a:t>Contrast </a:t>
            </a:r>
            <a:r>
              <a:rPr lang="zh-CN" altLang="en-US" b="1" dirty="0">
                <a:solidFill>
                  <a:schemeClr val="accent2"/>
                </a:solidFill>
              </a:rPr>
              <a:t>文件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0BB6608-F036-4877-9096-083009FC75CB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A75D22D-277E-4AFD-AA7E-4DD4E37E244A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DEAA28B-3C9F-419D-A2D4-7ED7C284EEC8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8173B53-AC6E-4746-A134-B6EBB29F34BF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54578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10824" y="307370"/>
              <a:ext cx="1648655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群组水平分析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添加协变量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1C255018-A36A-420C-AB91-EF087F5B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2" y="1155700"/>
            <a:ext cx="11542857" cy="92381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B52BB6D-8999-4FD1-9D34-BA0425004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40" y="2302709"/>
            <a:ext cx="5561905" cy="3047619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2D04701-EA5B-4244-A2D9-0369AD086FD9}"/>
              </a:ext>
            </a:extLst>
          </p:cNvPr>
          <p:cNvSpPr/>
          <p:nvPr/>
        </p:nvSpPr>
        <p:spPr>
          <a:xfrm>
            <a:off x="8160723" y="2107805"/>
            <a:ext cx="3372465" cy="360317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协变量格式： *</a:t>
            </a:r>
            <a:r>
              <a:rPr lang="en-US" altLang="zh-CN" b="1" dirty="0">
                <a:solidFill>
                  <a:schemeClr val="accent2"/>
                </a:solidFill>
              </a:rPr>
              <a:t>.txt</a:t>
            </a: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Row: </a:t>
            </a:r>
            <a:r>
              <a:rPr lang="zh-CN" altLang="en-US" b="1" dirty="0">
                <a:solidFill>
                  <a:schemeClr val="accent2"/>
                </a:solidFill>
              </a:rPr>
              <a:t>对应每个被试</a:t>
            </a:r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Column: </a:t>
            </a:r>
            <a:r>
              <a:rPr lang="zh-CN" altLang="en-US" b="1" dirty="0">
                <a:solidFill>
                  <a:schemeClr val="accent2"/>
                </a:solidFill>
              </a:rPr>
              <a:t>对应回归变量的值，有几种添加几列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F13B73-A2C3-4A1F-8E3D-80CD63FE12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660" y="2246802"/>
            <a:ext cx="1704762" cy="2104762"/>
          </a:xfrm>
          <a:prstGeom prst="rect">
            <a:avLst/>
          </a:prstGeom>
        </p:spPr>
      </p:pic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3774E5B-44E1-490E-B5FA-AC467FD45CB4}"/>
              </a:ext>
            </a:extLst>
          </p:cNvPr>
          <p:cNvCxnSpPr>
            <a:cxnSpLocks/>
          </p:cNvCxnSpPr>
          <p:nvPr/>
        </p:nvCxnSpPr>
        <p:spPr>
          <a:xfrm flipH="1">
            <a:off x="4935242" y="2699657"/>
            <a:ext cx="1574415" cy="90351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F407FE1-256C-4D1B-89F4-F516A7426730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D8319BD9-E293-4045-B492-D3F9A1437E3F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3E57BE2-7CF7-41EA-9371-F17E4DCC7867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AC66BA7-21A8-47EB-85D3-CC91E2513A2B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0678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10824" y="307370"/>
              <a:ext cx="1648655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群组水平分析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添加协变量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1C255018-A36A-420C-AB91-EF087F5B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2" y="1155700"/>
            <a:ext cx="11542857" cy="923810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2D04701-EA5B-4244-A2D9-0369AD086FD9}"/>
              </a:ext>
            </a:extLst>
          </p:cNvPr>
          <p:cNvSpPr/>
          <p:nvPr/>
        </p:nvSpPr>
        <p:spPr>
          <a:xfrm>
            <a:off x="8160723" y="2281979"/>
            <a:ext cx="3372465" cy="360317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注意：</a:t>
            </a:r>
            <a:r>
              <a:rPr lang="zh-CN" altLang="en-US" b="1" dirty="0">
                <a:solidFill>
                  <a:srgbClr val="FF0000"/>
                </a:solidFill>
              </a:rPr>
              <a:t>独立样本比较时</a:t>
            </a:r>
            <a:r>
              <a:rPr lang="en-US" altLang="zh-CN" b="1" dirty="0">
                <a:solidFill>
                  <a:schemeClr val="accent2"/>
                </a:solidFill>
              </a:rPr>
              <a:t>(Two-sample T-Test or </a:t>
            </a:r>
            <a:r>
              <a:rPr lang="zh-CN" altLang="en-US" b="1" dirty="0">
                <a:solidFill>
                  <a:schemeClr val="accent2"/>
                </a:solidFill>
              </a:rPr>
              <a:t>非重复测量的</a:t>
            </a:r>
            <a:r>
              <a:rPr lang="en-US" altLang="zh-CN" b="1" dirty="0">
                <a:solidFill>
                  <a:schemeClr val="accent2"/>
                </a:solidFill>
              </a:rPr>
              <a:t>ANOVA)</a:t>
            </a:r>
            <a:r>
              <a:rPr lang="zh-CN" altLang="en-US" b="1" dirty="0">
                <a:solidFill>
                  <a:schemeClr val="accent2"/>
                </a:solidFill>
              </a:rPr>
              <a:t>，请问每组被试添加各自的协变量文件</a:t>
            </a:r>
            <a:r>
              <a:rPr lang="en-US" altLang="zh-CN" b="1" dirty="0">
                <a:solidFill>
                  <a:schemeClr val="accent2"/>
                </a:solidFill>
              </a:rPr>
              <a:t>(*.txt).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B52F380-0E41-4CB6-AF44-E8CCA89CAC5A}"/>
              </a:ext>
            </a:extLst>
          </p:cNvPr>
          <p:cNvGrpSpPr/>
          <p:nvPr/>
        </p:nvGrpSpPr>
        <p:grpSpPr>
          <a:xfrm>
            <a:off x="660400" y="2107805"/>
            <a:ext cx="5514286" cy="3723809"/>
            <a:chOff x="318222" y="2107805"/>
            <a:chExt cx="5514286" cy="372380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B29BADC-1322-450F-B63F-BFA943E05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8222" y="2107805"/>
              <a:ext cx="5514286" cy="3723809"/>
            </a:xfrm>
            <a:prstGeom prst="rect">
              <a:avLst/>
            </a:prstGeom>
          </p:spPr>
        </p:pic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ED404E9F-FE10-419B-BE7E-890609FB9AAB}"/>
                </a:ext>
              </a:extLst>
            </p:cNvPr>
            <p:cNvSpPr/>
            <p:nvPr/>
          </p:nvSpPr>
          <p:spPr>
            <a:xfrm>
              <a:off x="3042707" y="2982686"/>
              <a:ext cx="2552549" cy="1121229"/>
            </a:xfrm>
            <a:prstGeom prst="roundRect">
              <a:avLst/>
            </a:prstGeom>
            <a:noFill/>
            <a:ln w="317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noFill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0BFCA66-FBF3-4DAF-850B-D8E35194F80A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FD9E2BBE-9F6B-4EAB-84AE-7F18229A37B9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FFAA508-E3E7-482A-A9B5-D64B73F7B94B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4796897B-FD12-4AB5-9939-F2F312E2B3C5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66911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10824" y="307370"/>
              <a:ext cx="1648655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群组水平分析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添加协变量</a:t>
              </a:r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1C255018-A36A-420C-AB91-EF087F5B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222" y="1155700"/>
            <a:ext cx="11542857" cy="923810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2D04701-EA5B-4244-A2D9-0369AD086FD9}"/>
              </a:ext>
            </a:extLst>
          </p:cNvPr>
          <p:cNvSpPr/>
          <p:nvPr/>
        </p:nvSpPr>
        <p:spPr>
          <a:xfrm>
            <a:off x="8160723" y="2281979"/>
            <a:ext cx="3372465" cy="360317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注意：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非独立样本的比较</a:t>
            </a:r>
            <a:r>
              <a:rPr lang="en-US" altLang="zh-CN" b="1" dirty="0">
                <a:solidFill>
                  <a:schemeClr val="accent2"/>
                </a:solidFill>
              </a:rPr>
              <a:t>(Paired-T Test &amp;&amp; Repeated ANOVA)</a:t>
            </a:r>
            <a:r>
              <a:rPr lang="zh-CN" altLang="en-US" b="1" dirty="0">
                <a:solidFill>
                  <a:schemeClr val="accent2"/>
                </a:solidFill>
              </a:rPr>
              <a:t>时，</a:t>
            </a:r>
            <a:r>
              <a:rPr lang="en-US" altLang="zh-CN" b="1" dirty="0">
                <a:solidFill>
                  <a:schemeClr val="accent2"/>
                </a:solidFill>
              </a:rPr>
              <a:t>constant covariate (e.g. Sex)</a:t>
            </a:r>
            <a:r>
              <a:rPr lang="zh-CN" altLang="en-US" b="1" dirty="0">
                <a:solidFill>
                  <a:schemeClr val="accent2"/>
                </a:solidFill>
              </a:rPr>
              <a:t>，不适合作为协变量，</a:t>
            </a:r>
            <a:r>
              <a:rPr lang="en-US" altLang="zh-CN" dirty="0">
                <a:hlinkClick r:id="rId4"/>
              </a:rPr>
              <a:t>http://imaging.mrc-cbu.cam.ac.uk/statswiki/FAQ/constantcov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若同一组被试多此测量的比较，协变量只需添加一次。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50361D-4FD2-4D42-BFC2-0596AA59CA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2294674"/>
            <a:ext cx="5190476" cy="3590476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8224DA5-A027-4039-A0B1-EC540DFFAEF3}"/>
              </a:ext>
            </a:extLst>
          </p:cNvPr>
          <p:cNvSpPr/>
          <p:nvPr/>
        </p:nvSpPr>
        <p:spPr>
          <a:xfrm>
            <a:off x="660400" y="3810000"/>
            <a:ext cx="5190476" cy="359229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FB0A88C-1ABA-4502-805C-B1F50507820C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0CC07217-7FBC-4898-A99E-69A35AB4DE0E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dirty="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8D3D0BF6-D8AD-4187-BF49-A05155FD2E54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E0FE53D2-79FF-423B-84C5-48618C53F1B9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90069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7BC09E0-D5F1-4419-A623-0E03EADA7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028700"/>
            <a:ext cx="5190476" cy="359047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10824" y="307370"/>
              <a:ext cx="1648655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群组水平分析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多重比较</a:t>
              </a:r>
            </a:p>
          </p:txBody>
        </p:sp>
      </p:grp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2D04701-EA5B-4244-A2D9-0369AD086FD9}"/>
              </a:ext>
            </a:extLst>
          </p:cNvPr>
          <p:cNvSpPr/>
          <p:nvPr/>
        </p:nvSpPr>
        <p:spPr>
          <a:xfrm>
            <a:off x="669499" y="4785924"/>
            <a:ext cx="10863689" cy="20720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注意</a:t>
            </a:r>
            <a:r>
              <a:rPr lang="en-US" altLang="zh-CN" b="1" dirty="0">
                <a:solidFill>
                  <a:schemeClr val="accent2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选择矫正方法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是否添加</a:t>
            </a:r>
            <a:r>
              <a:rPr lang="en-US" altLang="zh-CN" b="1" dirty="0">
                <a:solidFill>
                  <a:schemeClr val="accent2"/>
                </a:solidFill>
              </a:rPr>
              <a:t>mask</a:t>
            </a:r>
            <a:r>
              <a:rPr lang="zh-CN" altLang="en-US" b="1" dirty="0">
                <a:solidFill>
                  <a:schemeClr val="accent2"/>
                </a:solidFill>
              </a:rPr>
              <a:t>。若不选择添加</a:t>
            </a:r>
            <a:r>
              <a:rPr lang="en-US" altLang="zh-CN" b="1" dirty="0">
                <a:solidFill>
                  <a:schemeClr val="accent2"/>
                </a:solidFill>
              </a:rPr>
              <a:t>mask</a:t>
            </a:r>
            <a:r>
              <a:rPr lang="zh-CN" altLang="en-US" b="1" dirty="0">
                <a:solidFill>
                  <a:schemeClr val="accent2"/>
                </a:solidFill>
              </a:rPr>
              <a:t>则默认所有</a:t>
            </a:r>
            <a:r>
              <a:rPr lang="en-US" altLang="zh-CN" b="1" dirty="0">
                <a:solidFill>
                  <a:schemeClr val="accent2"/>
                </a:solidFill>
              </a:rPr>
              <a:t>channel</a:t>
            </a:r>
            <a:r>
              <a:rPr lang="zh-CN" altLang="en-US" b="1" dirty="0">
                <a:solidFill>
                  <a:schemeClr val="accent2"/>
                </a:solidFill>
              </a:rPr>
              <a:t>都纳入矫正。若添加</a:t>
            </a:r>
            <a:r>
              <a:rPr lang="en-US" altLang="zh-CN" b="1" dirty="0">
                <a:solidFill>
                  <a:schemeClr val="accent2"/>
                </a:solidFill>
              </a:rPr>
              <a:t>mask</a:t>
            </a:r>
            <a:r>
              <a:rPr lang="zh-CN" altLang="en-US" b="1" dirty="0">
                <a:solidFill>
                  <a:schemeClr val="accent2"/>
                </a:solidFill>
              </a:rPr>
              <a:t>则多重比较只在</a:t>
            </a:r>
            <a:r>
              <a:rPr lang="en-US" altLang="zh-CN" b="1" dirty="0">
                <a:solidFill>
                  <a:schemeClr val="accent2"/>
                </a:solidFill>
              </a:rPr>
              <a:t>mask</a:t>
            </a:r>
            <a:r>
              <a:rPr lang="zh-CN" altLang="en-US" b="1" dirty="0">
                <a:solidFill>
                  <a:schemeClr val="accent2"/>
                </a:solidFill>
              </a:rPr>
              <a:t>内进行。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E8224DA5-A027-4039-A0B1-EC540DFFAEF3}"/>
              </a:ext>
            </a:extLst>
          </p:cNvPr>
          <p:cNvSpPr/>
          <p:nvPr/>
        </p:nvSpPr>
        <p:spPr>
          <a:xfrm>
            <a:off x="783230" y="3306168"/>
            <a:ext cx="2151039" cy="359229"/>
          </a:xfrm>
          <a:prstGeom prst="round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BE69A2-9834-430D-9497-94134A2DA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3875" y="1058863"/>
            <a:ext cx="5190476" cy="359047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082D46E-A34C-4375-ABDB-089051AB7C2A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8AA85A2-C6F5-493D-8020-A353F2DA314C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9534F972-58BF-45F1-BC8B-13B7521F27BF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76AB10FF-1CC0-4E54-AD2B-03905F2EF273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5322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610824" y="307370"/>
              <a:ext cx="1648655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群组水平分析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结果查看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0F232BD-D4A3-471C-BEDF-EA3A84C3D8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077048"/>
            <a:ext cx="3838095" cy="5780952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86B0E85-D8E0-4CA3-BF6A-68F0E3675F55}"/>
              </a:ext>
            </a:extLst>
          </p:cNvPr>
          <p:cNvSpPr/>
          <p:nvPr/>
        </p:nvSpPr>
        <p:spPr>
          <a:xfrm>
            <a:off x="6918946" y="1160463"/>
            <a:ext cx="4067502" cy="497363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注意：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accent2"/>
                </a:solidFill>
              </a:rPr>
              <a:t>statdata.stat</a:t>
            </a:r>
            <a:r>
              <a:rPr lang="zh-CN" altLang="en-US" b="1" dirty="0">
                <a:solidFill>
                  <a:schemeClr val="accent2"/>
                </a:solidFill>
              </a:rPr>
              <a:t>为组水平统计的统计值，</a:t>
            </a:r>
            <a:r>
              <a:rPr lang="en-US" altLang="zh-CN" b="1" dirty="0">
                <a:solidFill>
                  <a:schemeClr val="accent2"/>
                </a:solidFill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</a:rPr>
              <a:t>statdata.p</a:t>
            </a:r>
            <a:r>
              <a:rPr lang="zh-CN" altLang="en-US" b="1" dirty="0">
                <a:solidFill>
                  <a:schemeClr val="accent2"/>
                </a:solidFill>
              </a:rPr>
              <a:t>为对应的</a:t>
            </a:r>
            <a:r>
              <a:rPr lang="en-US" altLang="zh-CN" b="1" dirty="0">
                <a:solidFill>
                  <a:schemeClr val="accent2"/>
                </a:solidFill>
              </a:rPr>
              <a:t>p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accent2"/>
                </a:solidFill>
              </a:rPr>
              <a:t>Sig</a:t>
            </a:r>
            <a:r>
              <a:rPr lang="zh-CN" altLang="en-US" b="1" dirty="0">
                <a:solidFill>
                  <a:schemeClr val="accent2"/>
                </a:solidFill>
              </a:rPr>
              <a:t>：显著导被标记为</a:t>
            </a:r>
            <a:r>
              <a:rPr lang="en-US" altLang="zh-CN" b="1" dirty="0">
                <a:solidFill>
                  <a:schemeClr val="accent2"/>
                </a:solidFill>
              </a:rPr>
              <a:t>1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1E5D947-8328-4A7C-87FC-72DF232C1C9D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6C54F21C-0521-4988-9337-1698925C5EA2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0B213F6-2CAE-4223-9AC9-01187C2B901E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1A653A95-C2FA-4B9F-8C01-7708413F93B7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76197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91071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转化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862864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221982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712433" y="1764623"/>
              <a:ext cx="1377128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模型创建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模型估计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Contrast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666254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99335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19312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26AB4F9-7524-4FB5-8BD8-CA4A494996A8}"/>
              </a:ext>
            </a:extLst>
          </p:cNvPr>
          <p:cNvGrpSpPr/>
          <p:nvPr/>
        </p:nvGrpSpPr>
        <p:grpSpPr>
          <a:xfrm>
            <a:off x="3688460" y="128890"/>
            <a:ext cx="4802380" cy="604815"/>
            <a:chOff x="3298420" y="255884"/>
            <a:chExt cx="2898150" cy="453611"/>
          </a:xfrm>
        </p:grpSpPr>
        <p:sp>
          <p:nvSpPr>
            <p:cNvPr id="31" name="圆角矩形 15">
              <a:extLst>
                <a:ext uri="{FF2B5EF4-FFF2-40B4-BE49-F238E27FC236}">
                  <a16:creationId xmlns:a16="http://schemas.microsoft.com/office/drawing/2014/main" id="{A486CEAF-1A3E-471C-8566-F2FCB08C8ACF}"/>
                </a:ext>
              </a:extLst>
            </p:cNvPr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8B165397-B690-4026-8626-40ED61B759F4}"/>
                </a:ext>
              </a:extLst>
            </p:cNvPr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Step06: 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结果显示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70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FD6E684-8E31-48A5-89A8-6E4671E8E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537"/>
          <a:stretch/>
        </p:blipFill>
        <p:spPr>
          <a:xfrm>
            <a:off x="6928465" y="1274455"/>
            <a:ext cx="4590435" cy="462659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E855D81-5A71-4651-B747-ABDFCF2AE836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4BE741-FCD5-48DC-A6E3-9D8902B27841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9" name="圆角矩形 15">
              <a:extLst>
                <a:ext uri="{FF2B5EF4-FFF2-40B4-BE49-F238E27FC236}">
                  <a16:creationId xmlns:a16="http://schemas.microsoft.com/office/drawing/2014/main" id="{106F021E-0544-4CAB-A279-E142B99BA9A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C8D5DC-9438-4A3C-A0BD-1B7076B80DBD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ResultsViewer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界面介绍</a:t>
              </a: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830CB273-23EC-49F6-B337-9DC573D1D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390" y="1160463"/>
            <a:ext cx="2847619" cy="475238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82F1493-F211-4F62-82E5-CB2D6FDAEB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584" y="5240725"/>
            <a:ext cx="703490" cy="913623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B48AFABB-B2B9-4A7F-98B3-8685913ECA3E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64E59663-4649-4E20-8196-15667A665EB7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30DB25F2-B150-4B48-ACA5-7A705302DD70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99F80900-3446-4A21-A49B-2452646B4EBA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0196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FD6E684-8E31-48A5-89A8-6E4671E8E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537"/>
          <a:stretch/>
        </p:blipFill>
        <p:spPr>
          <a:xfrm>
            <a:off x="660400" y="1274455"/>
            <a:ext cx="4590435" cy="462659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E855D81-5A71-4651-B747-ABDFCF2AE836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4BE741-FCD5-48DC-A6E3-9D8902B27841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9" name="圆角矩形 15">
              <a:extLst>
                <a:ext uri="{FF2B5EF4-FFF2-40B4-BE49-F238E27FC236}">
                  <a16:creationId xmlns:a16="http://schemas.microsoft.com/office/drawing/2014/main" id="{106F021E-0544-4CAB-A279-E142B99BA9A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C8D5DC-9438-4A3C-A0BD-1B7076B80DBD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维结果显示</a:t>
              </a:r>
            </a:p>
          </p:txBody>
        </p:sp>
      </p:grp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52778E5-A7F0-42C5-81B0-5FA39264F16F}"/>
              </a:ext>
            </a:extLst>
          </p:cNvPr>
          <p:cNvSpPr/>
          <p:nvPr/>
        </p:nvSpPr>
        <p:spPr>
          <a:xfrm>
            <a:off x="818226" y="1818562"/>
            <a:ext cx="4340628" cy="1757151"/>
          </a:xfrm>
          <a:prstGeom prst="roundRect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0A65AEC-7D8C-48B6-BD5D-67EFA0D3B4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30" y="3851910"/>
            <a:ext cx="11071860" cy="2282190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BE5A023-92CB-4DA2-AF32-CDA4094DCB29}"/>
              </a:ext>
            </a:extLst>
          </p:cNvPr>
          <p:cNvSpPr/>
          <p:nvPr/>
        </p:nvSpPr>
        <p:spPr>
          <a:xfrm>
            <a:off x="5827124" y="1213443"/>
            <a:ext cx="5691775" cy="241525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输入：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群组统计的结果文件，也可以输入个体分析生成的</a:t>
            </a:r>
            <a:r>
              <a:rPr lang="en-US" altLang="zh-CN" b="1" dirty="0">
                <a:solidFill>
                  <a:schemeClr val="accent2"/>
                </a:solidFill>
              </a:rPr>
              <a:t>beta </a:t>
            </a:r>
            <a:r>
              <a:rPr lang="zh-CN" altLang="en-US" b="1" dirty="0">
                <a:solidFill>
                  <a:schemeClr val="accent2"/>
                </a:solidFill>
              </a:rPr>
              <a:t>和 </a:t>
            </a:r>
            <a:r>
              <a:rPr lang="en-US" altLang="zh-CN" b="1" dirty="0">
                <a:solidFill>
                  <a:schemeClr val="accent2"/>
                </a:solidFill>
              </a:rPr>
              <a:t>con </a:t>
            </a:r>
            <a:r>
              <a:rPr lang="zh-CN" altLang="en-US" b="1" dirty="0">
                <a:solidFill>
                  <a:schemeClr val="accent2"/>
                </a:solidFill>
              </a:rPr>
              <a:t>文件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输入的文件中没有光极板排布信息，请添加光极板信息文件</a:t>
            </a:r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基本设置：阈值</a:t>
            </a:r>
            <a:r>
              <a:rPr lang="en-US" altLang="zh-CN" b="1" dirty="0">
                <a:solidFill>
                  <a:schemeClr val="accent2"/>
                </a:solidFill>
              </a:rPr>
              <a:t>/</a:t>
            </a:r>
            <a:r>
              <a:rPr lang="zh-CN" altLang="en-US" b="1" dirty="0">
                <a:solidFill>
                  <a:schemeClr val="accent2"/>
                </a:solidFill>
              </a:rPr>
              <a:t>是否插值等</a:t>
            </a:r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预览和保存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D110BFD-C669-4CC2-BEA8-C3D37922EA29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B328747B-7901-4F5E-B9EA-BDAF0F425DE2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C425BF31-9BE7-4263-8289-BB472908E6DB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C8A8BD0-91D9-4FB0-8844-C8426140E175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917282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70B6DC-F6CD-47C8-B1F5-5D7BAB7BE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907" y="0"/>
            <a:ext cx="3738929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D0358D-8DD5-4C6A-A8D4-A968574E6AE7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13E1755-22B7-443F-BA39-4AD4F936AC5D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7" name="圆角矩形 15">
              <a:extLst>
                <a:ext uri="{FF2B5EF4-FFF2-40B4-BE49-F238E27FC236}">
                  <a16:creationId xmlns:a16="http://schemas.microsoft.com/office/drawing/2014/main" id="{231966BA-5F55-428C-A55B-7B757798A60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59D646-863A-429F-B6E8-F5483FE0DCE9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维结果显示：输入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27C9E941-2231-4070-B320-64A537AD2F87}"/>
              </a:ext>
            </a:extLst>
          </p:cNvPr>
          <p:cNvGrpSpPr/>
          <p:nvPr/>
        </p:nvGrpSpPr>
        <p:grpSpPr>
          <a:xfrm>
            <a:off x="0" y="1096288"/>
            <a:ext cx="5590476" cy="4876190"/>
            <a:chOff x="426760" y="1096288"/>
            <a:chExt cx="5590476" cy="487619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B07154B7-0796-442A-AAA6-8A882978F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6760" y="1096288"/>
              <a:ext cx="5590476" cy="4876190"/>
            </a:xfrm>
            <a:prstGeom prst="rect">
              <a:avLst/>
            </a:prstGeom>
          </p:spPr>
        </p:pic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F1F3B735-B869-4911-8C3A-F8D297C204FB}"/>
                </a:ext>
              </a:extLst>
            </p:cNvPr>
            <p:cNvSpPr/>
            <p:nvPr/>
          </p:nvSpPr>
          <p:spPr>
            <a:xfrm>
              <a:off x="714992" y="3862210"/>
              <a:ext cx="5030715" cy="1940446"/>
            </a:xfrm>
            <a:prstGeom prst="roundRect">
              <a:avLst/>
            </a:prstGeom>
            <a:noFill/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</p:grp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916EFBE-E380-4CF6-81DD-743A4B1448EC}"/>
              </a:ext>
            </a:extLst>
          </p:cNvPr>
          <p:cNvSpPr/>
          <p:nvPr/>
        </p:nvSpPr>
        <p:spPr>
          <a:xfrm>
            <a:off x="9385450" y="1096288"/>
            <a:ext cx="2785935" cy="500538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输入为：</a:t>
            </a:r>
            <a:r>
              <a:rPr lang="en-US" altLang="zh-CN" b="1" dirty="0">
                <a:solidFill>
                  <a:schemeClr val="accent2"/>
                </a:solidFill>
              </a:rPr>
              <a:t>xlsx</a:t>
            </a:r>
            <a:r>
              <a:rPr lang="zh-CN" altLang="en-US" b="1" dirty="0">
                <a:solidFill>
                  <a:schemeClr val="accent2"/>
                </a:solidFill>
              </a:rPr>
              <a:t>文件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Row </a:t>
            </a:r>
            <a:r>
              <a:rPr lang="zh-CN" altLang="en-US" b="1" dirty="0">
                <a:solidFill>
                  <a:schemeClr val="accent2"/>
                </a:solidFill>
              </a:rPr>
              <a:t>为</a:t>
            </a:r>
            <a:r>
              <a:rPr lang="en-US" altLang="zh-CN" b="1" dirty="0">
                <a:solidFill>
                  <a:schemeClr val="accent2"/>
                </a:solidFill>
              </a:rPr>
              <a:t>channel</a:t>
            </a: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第</a:t>
            </a:r>
            <a:r>
              <a:rPr lang="en-US" altLang="zh-CN" b="1" dirty="0">
                <a:solidFill>
                  <a:schemeClr val="accent2"/>
                </a:solidFill>
              </a:rPr>
              <a:t>1</a:t>
            </a:r>
            <a:r>
              <a:rPr lang="zh-CN" altLang="en-US" b="1" dirty="0">
                <a:solidFill>
                  <a:schemeClr val="accent2"/>
                </a:solidFill>
              </a:rPr>
              <a:t>列为导号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第</a:t>
            </a:r>
            <a:r>
              <a:rPr lang="en-US" altLang="zh-CN" b="1" dirty="0">
                <a:solidFill>
                  <a:schemeClr val="accent2"/>
                </a:solidFill>
              </a:rPr>
              <a:t>2-4</a:t>
            </a:r>
            <a:r>
              <a:rPr lang="zh-CN" altLang="en-US" b="1" dirty="0">
                <a:solidFill>
                  <a:schemeClr val="accent2"/>
                </a:solidFill>
              </a:rPr>
              <a:t>列为每个导对应的</a:t>
            </a:r>
            <a:r>
              <a:rPr lang="en-US" altLang="zh-CN" b="1" dirty="0">
                <a:solidFill>
                  <a:schemeClr val="accent2"/>
                </a:solidFill>
              </a:rPr>
              <a:t>MNI</a:t>
            </a:r>
            <a:r>
              <a:rPr lang="zh-CN" altLang="en-US" b="1" dirty="0">
                <a:solidFill>
                  <a:schemeClr val="accent2"/>
                </a:solidFill>
              </a:rPr>
              <a:t>坐标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第</a:t>
            </a:r>
            <a:r>
              <a:rPr lang="en-US" altLang="zh-CN" b="1" dirty="0">
                <a:solidFill>
                  <a:schemeClr val="accent2"/>
                </a:solidFill>
              </a:rPr>
              <a:t>5</a:t>
            </a:r>
            <a:r>
              <a:rPr lang="zh-CN" altLang="en-US" b="1" dirty="0">
                <a:solidFill>
                  <a:schemeClr val="accent2"/>
                </a:solidFill>
              </a:rPr>
              <a:t>列为该导的统计量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E9110EE-6FFB-40A5-BA4F-7EA03A6AD887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2EC06FA-2777-4869-BB8A-F2B84E5A31C2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3BEB979-9655-43F7-A2DC-D054423191F6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0C37AEE-FBC7-4B69-912E-892EEDAFE575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374765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2" y="2087706"/>
            <a:ext cx="1012964" cy="2072735"/>
          </a:xfrm>
          <a:custGeom>
            <a:avLst/>
            <a:gdLst>
              <a:gd name="connsiteX0" fmla="*/ 0 w 759723"/>
              <a:gd name="connsiteY0" fmla="*/ 0 h 1554551"/>
              <a:gd name="connsiteX1" fmla="*/ 759723 w 759723"/>
              <a:gd name="connsiteY1" fmla="*/ 0 h 1554551"/>
              <a:gd name="connsiteX2" fmla="*/ 759723 w 759723"/>
              <a:gd name="connsiteY2" fmla="*/ 1554551 h 1554551"/>
              <a:gd name="connsiteX3" fmla="*/ 0 w 759723"/>
              <a:gd name="connsiteY3" fmla="*/ 1554551 h 1554551"/>
              <a:gd name="connsiteX4" fmla="*/ 0 w 759723"/>
              <a:gd name="connsiteY4" fmla="*/ 0 h 15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723" h="1554551">
                <a:moveTo>
                  <a:pt x="0" y="0"/>
                </a:moveTo>
                <a:lnTo>
                  <a:pt x="759723" y="0"/>
                </a:lnTo>
                <a:lnTo>
                  <a:pt x="759723" y="1554551"/>
                </a:lnTo>
                <a:lnTo>
                  <a:pt x="0" y="1554551"/>
                </a:lnTo>
                <a:lnTo>
                  <a:pt x="0" y="0"/>
                </a:lnTo>
                <a:close/>
              </a:path>
            </a:pathLst>
          </a:cu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任意多边形 12"/>
          <p:cNvSpPr/>
          <p:nvPr/>
        </p:nvSpPr>
        <p:spPr>
          <a:xfrm>
            <a:off x="1481208" y="2087706"/>
            <a:ext cx="10710792" cy="2072735"/>
          </a:xfrm>
          <a:custGeom>
            <a:avLst/>
            <a:gdLst>
              <a:gd name="connsiteX0" fmla="*/ 0 w 8033094"/>
              <a:gd name="connsiteY0" fmla="*/ 0 h 1554551"/>
              <a:gd name="connsiteX1" fmla="*/ 8033094 w 8033094"/>
              <a:gd name="connsiteY1" fmla="*/ 0 h 1554551"/>
              <a:gd name="connsiteX2" fmla="*/ 8033094 w 8033094"/>
              <a:gd name="connsiteY2" fmla="*/ 1554551 h 1554551"/>
              <a:gd name="connsiteX3" fmla="*/ 0 w 8033094"/>
              <a:gd name="connsiteY3" fmla="*/ 1554551 h 1554551"/>
              <a:gd name="connsiteX4" fmla="*/ 0 w 8033094"/>
              <a:gd name="connsiteY4" fmla="*/ 0 h 15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3094" h="1554551">
                <a:moveTo>
                  <a:pt x="0" y="0"/>
                </a:moveTo>
                <a:lnTo>
                  <a:pt x="8033094" y="0"/>
                </a:lnTo>
                <a:lnTo>
                  <a:pt x="8033094" y="1554551"/>
                </a:lnTo>
                <a:lnTo>
                  <a:pt x="0" y="1554551"/>
                </a:lnTo>
                <a:lnTo>
                  <a:pt x="0" y="0"/>
                </a:lnTo>
                <a:close/>
              </a:path>
            </a:pathLst>
          </a:cu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椭圆 2"/>
          <p:cNvSpPr/>
          <p:nvPr/>
        </p:nvSpPr>
        <p:spPr>
          <a:xfrm>
            <a:off x="2599077" y="1560127"/>
            <a:ext cx="3040887" cy="304088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381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2517222" y="2849736"/>
            <a:ext cx="32045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 fNIRS Analysis</a:t>
            </a:r>
            <a:endParaRPr lang="zh-CN" altLang="en-US" sz="2400" b="1" dirty="0">
              <a:solidFill>
                <a:srgbClr val="5596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ABA249F-7F5C-4D48-AE48-7F262B5F69D1}"/>
              </a:ext>
            </a:extLst>
          </p:cNvPr>
          <p:cNvGrpSpPr/>
          <p:nvPr/>
        </p:nvGrpSpPr>
        <p:grpSpPr>
          <a:xfrm>
            <a:off x="6839686" y="2389895"/>
            <a:ext cx="4794534" cy="379656"/>
            <a:chOff x="6839686" y="2389895"/>
            <a:chExt cx="4794534" cy="379656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2E37492-5764-4EEA-99B0-C586FC8FE006}"/>
                </a:ext>
              </a:extLst>
            </p:cNvPr>
            <p:cNvSpPr/>
            <p:nvPr/>
          </p:nvSpPr>
          <p:spPr>
            <a:xfrm>
              <a:off x="6839686" y="2389895"/>
              <a:ext cx="1906291" cy="379656"/>
            </a:xfrm>
            <a:prstGeom prst="rect">
              <a:avLst/>
            </a:prstGeom>
          </p:spPr>
          <p:txBody>
            <a:bodyPr wrap="none" lIns="91440" tIns="45720" rIns="91440" bIns="45720">
              <a:spAutoFit/>
            </a:bodyPr>
            <a:lstStyle/>
            <a:p>
              <a:pPr marL="285744" indent="-285744">
                <a:buFont typeface="Wingdings" panose="05000000000000000000" pitchFamily="2" charset="2"/>
                <a:buChar char="l"/>
              </a:pPr>
              <a:r>
                <a:rPr lang="zh-CN" altLang="en-US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数据格式转换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C97670D-A443-40DB-87F1-95477EAB976F}"/>
                </a:ext>
              </a:extLst>
            </p:cNvPr>
            <p:cNvSpPr/>
            <p:nvPr/>
          </p:nvSpPr>
          <p:spPr>
            <a:xfrm>
              <a:off x="9011386" y="2389895"/>
              <a:ext cx="2622834" cy="379656"/>
            </a:xfrm>
            <a:prstGeom prst="rect">
              <a:avLst/>
            </a:prstGeom>
          </p:spPr>
          <p:txBody>
            <a:bodyPr wrap="none" lIns="91440" tIns="45720" rIns="91440" bIns="45720">
              <a:spAutoFit/>
            </a:bodyPr>
            <a:lstStyle/>
            <a:p>
              <a:pPr marL="285744" indent="-285744">
                <a:buFont typeface="Wingdings" panose="05000000000000000000" pitchFamily="2" charset="2"/>
                <a:buChar char="l"/>
              </a:pPr>
              <a:r>
                <a:rPr lang="zh-CN" altLang="en-US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数据预览与质量检查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9419809-83DF-4E51-B521-25C979055AE0}"/>
              </a:ext>
            </a:extLst>
          </p:cNvPr>
          <p:cNvGrpSpPr/>
          <p:nvPr/>
        </p:nvGrpSpPr>
        <p:grpSpPr>
          <a:xfrm>
            <a:off x="6839686" y="2981686"/>
            <a:ext cx="4077991" cy="379656"/>
            <a:chOff x="6839686" y="3108249"/>
            <a:chExt cx="4077991" cy="379656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9DD13B0-33F1-4A0A-871C-DAEB3A36F978}"/>
                </a:ext>
              </a:extLst>
            </p:cNvPr>
            <p:cNvSpPr/>
            <p:nvPr/>
          </p:nvSpPr>
          <p:spPr>
            <a:xfrm>
              <a:off x="6839686" y="3108249"/>
              <a:ext cx="1667444" cy="379656"/>
            </a:xfrm>
            <a:prstGeom prst="rect">
              <a:avLst/>
            </a:prstGeom>
          </p:spPr>
          <p:txBody>
            <a:bodyPr wrap="none" lIns="91440" tIns="45720" rIns="91440" bIns="45720">
              <a:spAutoFit/>
            </a:bodyPr>
            <a:lstStyle/>
            <a:p>
              <a:pPr marL="285744" indent="-285744">
                <a:buFont typeface="Wingdings" panose="05000000000000000000" pitchFamily="2" charset="2"/>
                <a:buChar char="l"/>
              </a:pPr>
              <a:r>
                <a:rPr lang="zh-CN" altLang="en-US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数据预处理</a:t>
              </a: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A1E79DF-1C76-46DB-B320-9D71A6322B5D}"/>
                </a:ext>
              </a:extLst>
            </p:cNvPr>
            <p:cNvSpPr/>
            <p:nvPr/>
          </p:nvSpPr>
          <p:spPr>
            <a:xfrm>
              <a:off x="9011386" y="3108249"/>
              <a:ext cx="1906291" cy="379656"/>
            </a:xfrm>
            <a:prstGeom prst="rect">
              <a:avLst/>
            </a:prstGeom>
          </p:spPr>
          <p:txBody>
            <a:bodyPr wrap="none" lIns="91440" tIns="45720" rIns="91440" bIns="45720">
              <a:spAutoFit/>
            </a:bodyPr>
            <a:lstStyle/>
            <a:p>
              <a:pPr marL="285744" indent="-285744">
                <a:buFont typeface="Wingdings" panose="05000000000000000000" pitchFamily="2" charset="2"/>
                <a:buChar char="l"/>
              </a:pPr>
              <a:r>
                <a:rPr lang="zh-CN" altLang="en-US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个体水平分析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E97A36-D8F6-48BA-9C4E-EF70A3316CB0}"/>
              </a:ext>
            </a:extLst>
          </p:cNvPr>
          <p:cNvGrpSpPr/>
          <p:nvPr/>
        </p:nvGrpSpPr>
        <p:grpSpPr>
          <a:xfrm>
            <a:off x="6839686" y="3573476"/>
            <a:ext cx="3600296" cy="379656"/>
            <a:chOff x="6839686" y="3573476"/>
            <a:chExt cx="3600296" cy="379656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50C9EBE-EB53-440D-A1CC-594C2F5E3FFE}"/>
                </a:ext>
              </a:extLst>
            </p:cNvPr>
            <p:cNvSpPr/>
            <p:nvPr/>
          </p:nvSpPr>
          <p:spPr>
            <a:xfrm>
              <a:off x="6839686" y="3573476"/>
              <a:ext cx="1906291" cy="379656"/>
            </a:xfrm>
            <a:prstGeom prst="rect">
              <a:avLst/>
            </a:prstGeom>
          </p:spPr>
          <p:txBody>
            <a:bodyPr wrap="none" lIns="91440" tIns="45720" rIns="91440" bIns="45720">
              <a:spAutoFit/>
            </a:bodyPr>
            <a:lstStyle/>
            <a:p>
              <a:pPr marL="285744" indent="-285744">
                <a:buFont typeface="Wingdings" panose="05000000000000000000" pitchFamily="2" charset="2"/>
                <a:buChar char="l"/>
              </a:pPr>
              <a:r>
                <a:rPr lang="zh-CN" altLang="en-US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群组水平统计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7B48174-6566-4F61-8F34-1F74104A9448}"/>
                </a:ext>
              </a:extLst>
            </p:cNvPr>
            <p:cNvSpPr/>
            <p:nvPr/>
          </p:nvSpPr>
          <p:spPr>
            <a:xfrm>
              <a:off x="9011386" y="3573476"/>
              <a:ext cx="1428596" cy="379656"/>
            </a:xfrm>
            <a:prstGeom prst="rect">
              <a:avLst/>
            </a:prstGeom>
          </p:spPr>
          <p:txBody>
            <a:bodyPr wrap="none" lIns="91440" tIns="45720" rIns="91440" bIns="45720">
              <a:spAutoFit/>
            </a:bodyPr>
            <a:lstStyle/>
            <a:p>
              <a:pPr marL="285744" indent="-285744">
                <a:buFont typeface="Wingdings" panose="05000000000000000000" pitchFamily="2" charset="2"/>
                <a:buChar char="l"/>
              </a:pPr>
              <a:r>
                <a:rPr lang="zh-CN" altLang="en-US" sz="18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结果显示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255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7154B7-0796-442A-AAA6-8A882978F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0" y="1096288"/>
            <a:ext cx="5590476" cy="48761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D0358D-8DD5-4C6A-A8D4-A968574E6AE7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13E1755-22B7-443F-BA39-4AD4F936AC5D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7" name="圆角矩形 15">
              <a:extLst>
                <a:ext uri="{FF2B5EF4-FFF2-40B4-BE49-F238E27FC236}">
                  <a16:creationId xmlns:a16="http://schemas.microsoft.com/office/drawing/2014/main" id="{231966BA-5F55-428C-A55B-7B757798A60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59D646-863A-429F-B6E8-F5483FE0DCE9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维结果显示：方法一</a:t>
              </a: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1F3B735-B869-4911-8C3A-F8D297C204FB}"/>
              </a:ext>
            </a:extLst>
          </p:cNvPr>
          <p:cNvSpPr/>
          <p:nvPr/>
        </p:nvSpPr>
        <p:spPr>
          <a:xfrm>
            <a:off x="714992" y="3862210"/>
            <a:ext cx="5030715" cy="1940446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E7D74FB-2BB0-42DB-BB4B-375C5B5CB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937" y="3000857"/>
            <a:ext cx="3923809" cy="3857143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203C36D-D6C9-448F-9226-955FE00720D6}"/>
              </a:ext>
            </a:extLst>
          </p:cNvPr>
          <p:cNvSpPr/>
          <p:nvPr/>
        </p:nvSpPr>
        <p:spPr>
          <a:xfrm>
            <a:off x="6421106" y="853287"/>
            <a:ext cx="5344134" cy="215594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输入为：选择 </a:t>
            </a:r>
            <a:r>
              <a:rPr lang="en-US" altLang="zh-CN" b="1" dirty="0">
                <a:solidFill>
                  <a:schemeClr val="accent2"/>
                </a:solidFill>
              </a:rPr>
              <a:t>Plot </a:t>
            </a:r>
            <a:r>
              <a:rPr lang="zh-CN" altLang="en-US" b="1" dirty="0">
                <a:solidFill>
                  <a:schemeClr val="accent2"/>
                </a:solidFill>
              </a:rPr>
              <a:t>“</a:t>
            </a:r>
            <a:r>
              <a:rPr lang="en-US" altLang="zh-CN" b="1" dirty="0">
                <a:solidFill>
                  <a:schemeClr val="accent2"/>
                </a:solidFill>
              </a:rPr>
              <a:t>Within </a:t>
            </a:r>
            <a:r>
              <a:rPr lang="en-US" altLang="zh-CN" b="1" dirty="0" err="1">
                <a:solidFill>
                  <a:schemeClr val="accent2"/>
                </a:solidFill>
              </a:rPr>
              <a:t>Matlab</a:t>
            </a:r>
            <a:r>
              <a:rPr lang="en-US" altLang="zh-CN" b="1" dirty="0">
                <a:solidFill>
                  <a:schemeClr val="accent2"/>
                </a:solidFill>
              </a:rPr>
              <a:t> On </a:t>
            </a:r>
            <a:r>
              <a:rPr lang="en-US" altLang="zh-CN" b="1" dirty="0" err="1">
                <a:solidFill>
                  <a:schemeClr val="accent2"/>
                </a:solidFill>
              </a:rPr>
              <a:t>Surfice</a:t>
            </a:r>
            <a:r>
              <a:rPr lang="zh-CN" altLang="en-US" b="1" dirty="0">
                <a:solidFill>
                  <a:schemeClr val="accent2"/>
                </a:solidFill>
              </a:rPr>
              <a:t>”</a:t>
            </a:r>
            <a:r>
              <a:rPr lang="en-US" altLang="zh-CN" b="1" dirty="0">
                <a:solidFill>
                  <a:schemeClr val="accent2"/>
                </a:solidFill>
              </a:rPr>
              <a:t>;</a:t>
            </a: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添加模板；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设置基本参数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View &amp;&amp; Save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70474D4-BB49-448A-8DA3-6BB6D0F1BD9F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E0DB788D-975F-406F-A6EC-D359003433E7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116FA4A5-D4A2-4F9C-A90F-13B51D65C05D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577F976-483A-438B-B6D9-5B0F15581440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15995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3938814-C2EC-431D-8A52-BCE92DE58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296" y="1094134"/>
            <a:ext cx="5590476" cy="487619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D0358D-8DD5-4C6A-A8D4-A968574E6AE7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13E1755-22B7-443F-BA39-4AD4F936AC5D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7" name="圆角矩形 15">
              <a:extLst>
                <a:ext uri="{FF2B5EF4-FFF2-40B4-BE49-F238E27FC236}">
                  <a16:creationId xmlns:a16="http://schemas.microsoft.com/office/drawing/2014/main" id="{231966BA-5F55-428C-A55B-7B757798A60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59D646-863A-429F-B6E8-F5483FE0DCE9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维结果显示：方法二</a:t>
              </a: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1F3B735-B869-4911-8C3A-F8D297C204FB}"/>
              </a:ext>
            </a:extLst>
          </p:cNvPr>
          <p:cNvSpPr/>
          <p:nvPr/>
        </p:nvSpPr>
        <p:spPr>
          <a:xfrm>
            <a:off x="714992" y="3862210"/>
            <a:ext cx="5030715" cy="1940446"/>
          </a:xfrm>
          <a:prstGeom prst="roundRect">
            <a:avLst/>
          </a:prstGeom>
          <a:noFill/>
          <a:ln w="317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C203C36D-D6C9-448F-9226-955FE00720D6}"/>
              </a:ext>
            </a:extLst>
          </p:cNvPr>
          <p:cNvSpPr/>
          <p:nvPr/>
        </p:nvSpPr>
        <p:spPr>
          <a:xfrm>
            <a:off x="6305468" y="1160463"/>
            <a:ext cx="5227720" cy="480986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输入为：选择 </a:t>
            </a:r>
            <a:r>
              <a:rPr lang="en-US" altLang="zh-CN" b="1" dirty="0">
                <a:solidFill>
                  <a:schemeClr val="accent2"/>
                </a:solidFill>
              </a:rPr>
              <a:t> </a:t>
            </a:r>
            <a:r>
              <a:rPr lang="zh-CN" altLang="en-US" b="1" dirty="0">
                <a:solidFill>
                  <a:schemeClr val="accent2"/>
                </a:solidFill>
              </a:rPr>
              <a:t>“</a:t>
            </a:r>
            <a:r>
              <a:rPr lang="en-US" altLang="zh-CN" b="1" dirty="0">
                <a:solidFill>
                  <a:schemeClr val="accent2"/>
                </a:solidFill>
              </a:rPr>
              <a:t>Output Volume (*.</a:t>
            </a:r>
            <a:r>
              <a:rPr lang="en-US" altLang="zh-CN" b="1" dirty="0" err="1">
                <a:solidFill>
                  <a:schemeClr val="accent2"/>
                </a:solidFill>
              </a:rPr>
              <a:t>nii</a:t>
            </a:r>
            <a:r>
              <a:rPr lang="en-US" altLang="zh-CN" b="1" dirty="0">
                <a:solidFill>
                  <a:schemeClr val="accent2"/>
                </a:solidFill>
              </a:rPr>
              <a:t>) File</a:t>
            </a:r>
            <a:r>
              <a:rPr lang="zh-CN" altLang="en-US" b="1" dirty="0">
                <a:solidFill>
                  <a:schemeClr val="accent2"/>
                </a:solidFill>
              </a:rPr>
              <a:t>”</a:t>
            </a:r>
            <a:r>
              <a:rPr lang="en-US" altLang="zh-CN" b="1" dirty="0">
                <a:solidFill>
                  <a:schemeClr val="accent2"/>
                </a:solidFill>
              </a:rPr>
              <a:t>;</a:t>
            </a: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添加模板；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设置基本参数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Save </a:t>
            </a:r>
            <a:r>
              <a:rPr lang="en-US" altLang="zh-CN" b="1" dirty="0" err="1">
                <a:solidFill>
                  <a:schemeClr val="accent2"/>
                </a:solidFill>
              </a:rPr>
              <a:t>nii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Plot using other software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D088B81-2768-4FAE-B00A-BFE3D4262860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0C39A00-C359-4090-9CA1-7E78B3DC863D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9F6E75E-63DC-45EF-9E6C-A2A1CA2BA546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354AF04-C483-428A-A20A-34EA5856C44E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4151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5D0358D-8DD5-4C6A-A8D4-A968574E6AE7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13E1755-22B7-443F-BA39-4AD4F936AC5D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7" name="圆角矩形 15">
              <a:extLst>
                <a:ext uri="{FF2B5EF4-FFF2-40B4-BE49-F238E27FC236}">
                  <a16:creationId xmlns:a16="http://schemas.microsoft.com/office/drawing/2014/main" id="{231966BA-5F55-428C-A55B-7B757798A60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759D646-863A-429F-B6E8-F5483FE0DCE9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维结果显示：方法二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5F590A8-8504-4CC6-928B-489E82FE1C79}"/>
              </a:ext>
            </a:extLst>
          </p:cNvPr>
          <p:cNvGrpSpPr/>
          <p:nvPr/>
        </p:nvGrpSpPr>
        <p:grpSpPr>
          <a:xfrm>
            <a:off x="685043" y="1531962"/>
            <a:ext cx="10809215" cy="3558690"/>
            <a:chOff x="620785" y="3429000"/>
            <a:chExt cx="10809215" cy="3558690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7AC028C-F78F-4601-A426-EA8BBE94A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7904" y="3429000"/>
              <a:ext cx="3466214" cy="3424868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0639F5B-6EB6-4350-8BE9-4FF459D62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7163" y="3558836"/>
              <a:ext cx="3233424" cy="3291886"/>
            </a:xfrm>
            <a:prstGeom prst="rect">
              <a:avLst/>
            </a:prstGeom>
          </p:spPr>
        </p:pic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30FF6B3-D69F-4BA6-B6AF-8E97E5FFEE30}"/>
                </a:ext>
              </a:extLst>
            </p:cNvPr>
            <p:cNvSpPr/>
            <p:nvPr/>
          </p:nvSpPr>
          <p:spPr>
            <a:xfrm rot="16200000">
              <a:off x="-564171" y="4925227"/>
              <a:ext cx="3359750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Visualization on </a:t>
              </a:r>
              <a:r>
                <a:rPr lang="en-US" altLang="zh-CN" sz="2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surface</a:t>
              </a:r>
              <a:r>
                <a:rPr lang="en-US" altLang="zh-CN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4E37516-00EC-4289-A0DA-35293338C8A9}"/>
                </a:ext>
              </a:extLst>
            </p:cNvPr>
            <p:cNvSpPr/>
            <p:nvPr/>
          </p:nvSpPr>
          <p:spPr>
            <a:xfrm rot="16200000">
              <a:off x="5741668" y="4979706"/>
              <a:ext cx="3554302" cy="46166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Visualization on </a:t>
              </a:r>
              <a:r>
                <a:rPr lang="en-US" altLang="zh-CN" sz="2400" b="0" cap="none" spc="0" dirty="0">
                  <a:ln w="0"/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volume</a:t>
              </a:r>
              <a:r>
                <a:rPr lang="en-US" altLang="zh-CN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 </a:t>
              </a:r>
              <a:endPara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DF5D93B2-E641-4919-B1EE-040985567C4B}"/>
                </a:ext>
              </a:extLst>
            </p:cNvPr>
            <p:cNvSpPr/>
            <p:nvPr/>
          </p:nvSpPr>
          <p:spPr>
            <a:xfrm>
              <a:off x="620785" y="3433388"/>
              <a:ext cx="10809215" cy="3417334"/>
            </a:xfrm>
            <a:prstGeom prst="round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C307DC1B-D926-492C-9920-45A5E626007A}"/>
              </a:ext>
            </a:extLst>
          </p:cNvPr>
          <p:cNvSpPr/>
          <p:nvPr/>
        </p:nvSpPr>
        <p:spPr>
          <a:xfrm>
            <a:off x="2077770" y="1511468"/>
            <a:ext cx="234639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Surf Ice</a:t>
            </a:r>
            <a:endParaRPr lang="zh-CN" alt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4806B8E-2256-48DF-916E-EF931E1805AF}"/>
              </a:ext>
            </a:extLst>
          </p:cNvPr>
          <p:cNvSpPr/>
          <p:nvPr/>
        </p:nvSpPr>
        <p:spPr>
          <a:xfrm>
            <a:off x="8077996" y="1511468"/>
            <a:ext cx="28603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MRIcroGL</a:t>
            </a:r>
            <a:endParaRPr lang="zh-CN" alt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A57C609-9808-498E-AC98-A968405BC67F}"/>
              </a:ext>
            </a:extLst>
          </p:cNvPr>
          <p:cNvSpPr/>
          <p:nvPr/>
        </p:nvSpPr>
        <p:spPr>
          <a:xfrm>
            <a:off x="-778405" y="5534843"/>
            <a:ext cx="10286565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2800" dirty="0">
                <a:hlinkClick r:id="rId5"/>
              </a:rPr>
              <a:t>https://www.mccauslandcenter.sc.edu/crnl/tools</a:t>
            </a:r>
            <a:endParaRPr lang="zh-CN" alt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D5B05AC-BF14-4FA6-9454-8672ED6C27EA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16A8037-E63B-46D0-95C9-7F771AB7CF58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E2D8681-80FE-4372-98B2-772793715AD1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C90F0436-4DDD-4BCB-9E9C-2E943724E119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8318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2" y="2087706"/>
            <a:ext cx="1012964" cy="2072735"/>
          </a:xfrm>
          <a:custGeom>
            <a:avLst/>
            <a:gdLst>
              <a:gd name="connsiteX0" fmla="*/ 0 w 759723"/>
              <a:gd name="connsiteY0" fmla="*/ 0 h 1554551"/>
              <a:gd name="connsiteX1" fmla="*/ 759723 w 759723"/>
              <a:gd name="connsiteY1" fmla="*/ 0 h 1554551"/>
              <a:gd name="connsiteX2" fmla="*/ 759723 w 759723"/>
              <a:gd name="connsiteY2" fmla="*/ 1554551 h 1554551"/>
              <a:gd name="connsiteX3" fmla="*/ 0 w 759723"/>
              <a:gd name="connsiteY3" fmla="*/ 1554551 h 1554551"/>
              <a:gd name="connsiteX4" fmla="*/ 0 w 759723"/>
              <a:gd name="connsiteY4" fmla="*/ 0 h 15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723" h="1554551">
                <a:moveTo>
                  <a:pt x="0" y="0"/>
                </a:moveTo>
                <a:lnTo>
                  <a:pt x="759723" y="0"/>
                </a:lnTo>
                <a:lnTo>
                  <a:pt x="759723" y="1554551"/>
                </a:lnTo>
                <a:lnTo>
                  <a:pt x="0" y="1554551"/>
                </a:lnTo>
                <a:lnTo>
                  <a:pt x="0" y="0"/>
                </a:lnTo>
                <a:close/>
              </a:path>
            </a:pathLst>
          </a:cu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任意多边形 12"/>
          <p:cNvSpPr/>
          <p:nvPr/>
        </p:nvSpPr>
        <p:spPr>
          <a:xfrm>
            <a:off x="1481208" y="2087706"/>
            <a:ext cx="10710792" cy="2072735"/>
          </a:xfrm>
          <a:custGeom>
            <a:avLst/>
            <a:gdLst>
              <a:gd name="connsiteX0" fmla="*/ 0 w 8033094"/>
              <a:gd name="connsiteY0" fmla="*/ 0 h 1554551"/>
              <a:gd name="connsiteX1" fmla="*/ 8033094 w 8033094"/>
              <a:gd name="connsiteY1" fmla="*/ 0 h 1554551"/>
              <a:gd name="connsiteX2" fmla="*/ 8033094 w 8033094"/>
              <a:gd name="connsiteY2" fmla="*/ 1554551 h 1554551"/>
              <a:gd name="connsiteX3" fmla="*/ 0 w 8033094"/>
              <a:gd name="connsiteY3" fmla="*/ 1554551 h 1554551"/>
              <a:gd name="connsiteX4" fmla="*/ 0 w 8033094"/>
              <a:gd name="connsiteY4" fmla="*/ 0 h 15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3094" h="1554551">
                <a:moveTo>
                  <a:pt x="0" y="0"/>
                </a:moveTo>
                <a:lnTo>
                  <a:pt x="8033094" y="0"/>
                </a:lnTo>
                <a:lnTo>
                  <a:pt x="8033094" y="1554551"/>
                </a:lnTo>
                <a:lnTo>
                  <a:pt x="0" y="1554551"/>
                </a:lnTo>
                <a:lnTo>
                  <a:pt x="0" y="0"/>
                </a:lnTo>
                <a:close/>
              </a:path>
            </a:pathLst>
          </a:cu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椭圆 2"/>
          <p:cNvSpPr/>
          <p:nvPr/>
        </p:nvSpPr>
        <p:spPr>
          <a:xfrm>
            <a:off x="2599077" y="1560127"/>
            <a:ext cx="3040887" cy="304088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381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2476474" y="2893240"/>
            <a:ext cx="32860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 fNIRS  Analysis</a:t>
            </a:r>
            <a:endParaRPr lang="zh-CN" altLang="en-US" sz="2400" b="1" dirty="0">
              <a:solidFill>
                <a:srgbClr val="5596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916AF9-1F32-4536-8B0F-69CC4E61A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625" y="704379"/>
            <a:ext cx="2847619" cy="4752381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85D22C41-0574-450A-8761-4D1460DA1E4F}"/>
              </a:ext>
            </a:extLst>
          </p:cNvPr>
          <p:cNvSpPr/>
          <p:nvPr/>
        </p:nvSpPr>
        <p:spPr>
          <a:xfrm>
            <a:off x="7988199" y="3587235"/>
            <a:ext cx="2064470" cy="44057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35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4123906" y="128890"/>
            <a:ext cx="3931488" cy="604815"/>
            <a:chOff x="3298420" y="255884"/>
            <a:chExt cx="2898150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静息态</a:t>
              </a:r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fNIRS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数据分析流程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89166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转化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793580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083414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514250" y="1764623"/>
              <a:ext cx="1723549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功能连接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ROI2ROI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ROI2Whole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FC Matrix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低频振幅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网络属性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739657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14250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66447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9BAA6E9-FBC3-4769-9191-D2C29D38558C}"/>
              </a:ext>
            </a:extLst>
          </p:cNvPr>
          <p:cNvSpPr/>
          <p:nvPr/>
        </p:nvSpPr>
        <p:spPr>
          <a:xfrm>
            <a:off x="3960781" y="3515489"/>
            <a:ext cx="913758" cy="830997"/>
          </a:xfrm>
          <a:custGeom>
            <a:avLst/>
            <a:gdLst>
              <a:gd name="connsiteX0" fmla="*/ 0 w 1240763"/>
              <a:gd name="connsiteY0" fmla="*/ 82717 h 496295"/>
              <a:gd name="connsiteX1" fmla="*/ 82717 w 1240763"/>
              <a:gd name="connsiteY1" fmla="*/ 0 h 496295"/>
              <a:gd name="connsiteX2" fmla="*/ 1158046 w 1240763"/>
              <a:gd name="connsiteY2" fmla="*/ 0 h 496295"/>
              <a:gd name="connsiteX3" fmla="*/ 1240763 w 1240763"/>
              <a:gd name="connsiteY3" fmla="*/ 82717 h 496295"/>
              <a:gd name="connsiteX4" fmla="*/ 1240763 w 1240763"/>
              <a:gd name="connsiteY4" fmla="*/ 413578 h 496295"/>
              <a:gd name="connsiteX5" fmla="*/ 1158046 w 1240763"/>
              <a:gd name="connsiteY5" fmla="*/ 496295 h 496295"/>
              <a:gd name="connsiteX6" fmla="*/ 82717 w 1240763"/>
              <a:gd name="connsiteY6" fmla="*/ 496295 h 496295"/>
              <a:gd name="connsiteX7" fmla="*/ 0 w 1240763"/>
              <a:gd name="connsiteY7" fmla="*/ 413578 h 496295"/>
              <a:gd name="connsiteX8" fmla="*/ 0 w 1240763"/>
              <a:gd name="connsiteY8" fmla="*/ 82717 h 496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40763" h="496295">
                <a:moveTo>
                  <a:pt x="0" y="82717"/>
                </a:moveTo>
                <a:cubicBezTo>
                  <a:pt x="0" y="37034"/>
                  <a:pt x="37034" y="0"/>
                  <a:pt x="82717" y="0"/>
                </a:cubicBezTo>
                <a:lnTo>
                  <a:pt x="1158046" y="0"/>
                </a:lnTo>
                <a:cubicBezTo>
                  <a:pt x="1203729" y="0"/>
                  <a:pt x="1240763" y="37034"/>
                  <a:pt x="1240763" y="82717"/>
                </a:cubicBezTo>
                <a:lnTo>
                  <a:pt x="1240763" y="413578"/>
                </a:lnTo>
                <a:cubicBezTo>
                  <a:pt x="1240763" y="459261"/>
                  <a:pt x="1203729" y="496295"/>
                  <a:pt x="1158046" y="496295"/>
                </a:cubicBezTo>
                <a:lnTo>
                  <a:pt x="82717" y="496295"/>
                </a:lnTo>
                <a:cubicBezTo>
                  <a:pt x="37034" y="496295"/>
                  <a:pt x="0" y="459261"/>
                  <a:pt x="0" y="413578"/>
                </a:cubicBezTo>
                <a:lnTo>
                  <a:pt x="0" y="82717"/>
                </a:lnTo>
                <a:close/>
              </a:path>
            </a:pathLst>
          </a:custGeom>
          <a:solidFill>
            <a:srgbClr val="FFC000"/>
          </a:solidFill>
          <a:ln w="38100">
            <a:solidFill>
              <a:srgbClr val="00B0F0"/>
            </a:solidFill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2807" tIns="92807" rIns="92807" bIns="92807" numCol="1" spcCol="1270" anchor="ctr" anchorCtr="0">
            <a:noAutofit/>
          </a:bodyPr>
          <a:lstStyle/>
          <a:p>
            <a:pPr lvl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预处理</a:t>
            </a:r>
            <a:endParaRPr lang="en-US" altLang="zh-CN" b="1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894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D0F3EA6-CC62-4DF5-B086-B4663D94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05" y="1087757"/>
            <a:ext cx="5952381" cy="511428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368FEA1-9E95-4022-A879-C87EBEE284A8}"/>
              </a:ext>
            </a:extLst>
          </p:cNvPr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043585DA-A215-4A50-8695-525A87F18003}"/>
              </a:ext>
            </a:extLst>
          </p:cNvPr>
          <p:cNvGrpSpPr/>
          <p:nvPr/>
        </p:nvGrpSpPr>
        <p:grpSpPr>
          <a:xfrm>
            <a:off x="2900619" y="128890"/>
            <a:ext cx="7756495" cy="604815"/>
            <a:chOff x="3048067" y="255884"/>
            <a:chExt cx="2333838" cy="453611"/>
          </a:xfrm>
        </p:grpSpPr>
        <p:sp>
          <p:nvSpPr>
            <p:cNvPr id="13" name="圆角矩形 15">
              <a:extLst>
                <a:ext uri="{FF2B5EF4-FFF2-40B4-BE49-F238E27FC236}">
                  <a16:creationId xmlns:a16="http://schemas.microsoft.com/office/drawing/2014/main" id="{6E41F0F8-5539-40E5-B4B9-26E855F7CEEA}"/>
                </a:ext>
              </a:extLst>
            </p:cNvPr>
            <p:cNvSpPr/>
            <p:nvPr/>
          </p:nvSpPr>
          <p:spPr>
            <a:xfrm>
              <a:off x="3048067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427767E-0E0C-47CC-A9DB-1EAB12B99B6A}"/>
                </a:ext>
              </a:extLst>
            </p:cNvPr>
            <p:cNvSpPr txBox="1"/>
            <p:nvPr/>
          </p:nvSpPr>
          <p:spPr>
            <a:xfrm>
              <a:off x="3129706" y="303250"/>
              <a:ext cx="2175207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Step03: Rest fNIRS 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预处理</a:t>
              </a: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0F8AFBD-1D4C-40BD-936C-D05A6F0F7FFE}"/>
              </a:ext>
            </a:extLst>
          </p:cNvPr>
          <p:cNvSpPr/>
          <p:nvPr/>
        </p:nvSpPr>
        <p:spPr>
          <a:xfrm>
            <a:off x="6692127" y="1445778"/>
            <a:ext cx="4826773" cy="4398244"/>
          </a:xfrm>
          <a:prstGeom prst="roundRect">
            <a:avLst/>
          </a:prstGeom>
          <a:solidFill>
            <a:schemeClr val="bg1"/>
          </a:solidFill>
          <a:ln w="317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accent2"/>
                </a:solidFill>
              </a:rPr>
              <a:t>Input: Convert</a:t>
            </a:r>
            <a:r>
              <a:rPr lang="zh-CN" altLang="en-US" b="1" dirty="0">
                <a:solidFill>
                  <a:schemeClr val="accent2"/>
                </a:solidFill>
              </a:rPr>
              <a:t>之后经过数据检查保留的数据</a:t>
            </a:r>
            <a:endParaRPr lang="en-US" altLang="zh-CN" b="1" dirty="0">
              <a:solidFill>
                <a:schemeClr val="accent2"/>
              </a:solidFill>
            </a:endParaRPr>
          </a:p>
          <a:p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zh-CN" altLang="en-US" b="1" dirty="0">
                <a:solidFill>
                  <a:schemeClr val="accent2"/>
                </a:solidFill>
              </a:rPr>
              <a:t>根据需要选择相应的预处理方法和顺序。</a:t>
            </a:r>
            <a:endParaRPr lang="en-US" altLang="zh-CN" b="1" dirty="0">
              <a:solidFill>
                <a:srgbClr val="00B0F0"/>
              </a:solidFill>
            </a:endParaRPr>
          </a:p>
          <a:p>
            <a:endParaRPr lang="en-US" altLang="zh-CN" b="1" dirty="0">
              <a:solidFill>
                <a:srgbClr val="FF0000"/>
              </a:solidFill>
            </a:endParaRPr>
          </a:p>
          <a:p>
            <a:r>
              <a:rPr lang="zh-CN" altLang="en-US" b="1" dirty="0">
                <a:solidFill>
                  <a:srgbClr val="00B0F0"/>
                </a:solidFill>
              </a:rPr>
              <a:t>注意：</a:t>
            </a:r>
            <a:r>
              <a:rPr lang="en-US" altLang="zh-CN" b="1" dirty="0">
                <a:solidFill>
                  <a:srgbClr val="FF0000"/>
                </a:solidFill>
              </a:rPr>
              <a:t>ALFF</a:t>
            </a:r>
            <a:r>
              <a:rPr lang="en-US" altLang="zh-CN" b="1" dirty="0">
                <a:solidFill>
                  <a:srgbClr val="00B0F0"/>
                </a:solidFill>
              </a:rPr>
              <a:t> &amp;&amp; </a:t>
            </a:r>
            <a:r>
              <a:rPr lang="en-US" altLang="zh-CN" b="1" dirty="0" err="1">
                <a:solidFill>
                  <a:srgbClr val="FF0000"/>
                </a:solidFill>
              </a:rPr>
              <a:t>fALFF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zh-CN" altLang="en-US" b="1" dirty="0">
                <a:solidFill>
                  <a:srgbClr val="00B0F0"/>
                </a:solidFill>
              </a:rPr>
              <a:t>分析时：预处理不做滤波 </a:t>
            </a:r>
            <a:r>
              <a:rPr lang="en-US" altLang="zh-CN" b="1" dirty="0">
                <a:solidFill>
                  <a:srgbClr val="00B0F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43568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89166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转化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793580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083414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514250" y="1764623"/>
              <a:ext cx="1723549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功能连接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ROI2ROI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ROI2Whole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FC Matrix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低频振幅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网络属性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739657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14250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66447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E24261B-32A2-4EBC-A5DA-07CD3F7E8A0C}"/>
              </a:ext>
            </a:extLst>
          </p:cNvPr>
          <p:cNvGrpSpPr/>
          <p:nvPr/>
        </p:nvGrpSpPr>
        <p:grpSpPr>
          <a:xfrm>
            <a:off x="3046194" y="128890"/>
            <a:ext cx="6086911" cy="604815"/>
            <a:chOff x="3298420" y="255884"/>
            <a:chExt cx="2898150" cy="453611"/>
          </a:xfrm>
        </p:grpSpPr>
        <p:sp>
          <p:nvSpPr>
            <p:cNvPr id="32" name="圆角矩形 15">
              <a:extLst>
                <a:ext uri="{FF2B5EF4-FFF2-40B4-BE49-F238E27FC236}">
                  <a16:creationId xmlns:a16="http://schemas.microsoft.com/office/drawing/2014/main" id="{72B3D01F-54B4-4C35-A86C-5B1459B285A4}"/>
                </a:ext>
              </a:extLst>
            </p:cNvPr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C06334A-2817-4E41-9A3B-27758A43E167}"/>
                </a:ext>
              </a:extLst>
            </p:cNvPr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Step04: Rest fNIRS 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个体水平分析</a:t>
              </a: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74D1D499-B19C-4341-A1F3-549F47462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85" y="1202036"/>
            <a:ext cx="3609524" cy="47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1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ECC05B-51F3-4765-90B6-C96A123C7C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743"/>
          <a:stretch/>
        </p:blipFill>
        <p:spPr>
          <a:xfrm>
            <a:off x="660400" y="1155700"/>
            <a:ext cx="5834743" cy="42857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682E830-3242-4D2C-A411-E9E52F975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424"/>
          <a:stretch/>
        </p:blipFill>
        <p:spPr>
          <a:xfrm>
            <a:off x="5586186" y="1165223"/>
            <a:ext cx="5932714" cy="426666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A028786-242F-4845-970B-9F90CE441AB5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3BF8903-CC98-412E-B924-F4C9FED76F46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2" name="圆角矩形 15">
              <a:extLst>
                <a:ext uri="{FF2B5EF4-FFF2-40B4-BE49-F238E27FC236}">
                  <a16:creationId xmlns:a16="http://schemas.microsoft.com/office/drawing/2014/main" id="{EDA3D205-1953-4E92-A78A-1D819C91A3E1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66C99E4-F5B5-4EC4-8534-92BD442144C5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Function Connectivity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A8E424E9-803B-4B91-AD45-846E4D4702B3}"/>
              </a:ext>
            </a:extLst>
          </p:cNvPr>
          <p:cNvSpPr/>
          <p:nvPr/>
        </p:nvSpPr>
        <p:spPr>
          <a:xfrm>
            <a:off x="658812" y="5562600"/>
            <a:ext cx="10860088" cy="130548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输入预处理之后的文件；</a:t>
            </a:r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ROI2ROI FC &amp;&amp; ROI2Whole FC </a:t>
            </a:r>
            <a:r>
              <a:rPr lang="zh-CN" altLang="en-US" b="1" dirty="0">
                <a:solidFill>
                  <a:schemeClr val="accent2"/>
                </a:solidFill>
              </a:rPr>
              <a:t>分析时，需定义自己的感兴趣导；</a:t>
            </a:r>
            <a:endParaRPr lang="en-US" altLang="zh-CN" b="1" dirty="0">
              <a:solidFill>
                <a:schemeClr val="accent2"/>
              </a:solidFill>
            </a:endParaRPr>
          </a:p>
          <a:p>
            <a:r>
              <a:rPr lang="en-US" altLang="zh-CN" b="1" dirty="0">
                <a:solidFill>
                  <a:schemeClr val="accent2"/>
                </a:solidFill>
              </a:rPr>
              <a:t>ROI</a:t>
            </a:r>
            <a:r>
              <a:rPr lang="zh-CN" altLang="en-US" b="1" dirty="0">
                <a:solidFill>
                  <a:schemeClr val="accent2"/>
                </a:solidFill>
              </a:rPr>
              <a:t>输入可为</a:t>
            </a:r>
            <a:r>
              <a:rPr lang="zh-CN" altLang="en-US" b="1" dirty="0">
                <a:solidFill>
                  <a:srgbClr val="FF0000"/>
                </a:solidFill>
              </a:rPr>
              <a:t>单导</a:t>
            </a:r>
            <a:r>
              <a:rPr lang="zh-CN" altLang="en-US" b="1" dirty="0">
                <a:solidFill>
                  <a:schemeClr val="accent2"/>
                </a:solidFill>
              </a:rPr>
              <a:t>，也可输入</a:t>
            </a:r>
            <a:r>
              <a:rPr lang="zh-CN" altLang="en-US" b="1" dirty="0">
                <a:solidFill>
                  <a:srgbClr val="FF0000"/>
                </a:solidFill>
              </a:rPr>
              <a:t>多导</a:t>
            </a:r>
            <a:r>
              <a:rPr lang="zh-CN" altLang="en-US" b="1" dirty="0">
                <a:solidFill>
                  <a:schemeClr val="accent2"/>
                </a:solidFill>
              </a:rPr>
              <a:t>：</a:t>
            </a:r>
            <a:r>
              <a:rPr lang="en-US" altLang="zh-CN" b="1" dirty="0">
                <a:solidFill>
                  <a:schemeClr val="accent2"/>
                </a:solidFill>
              </a:rPr>
              <a:t>ROI </a:t>
            </a:r>
            <a:r>
              <a:rPr lang="zh-CN" altLang="en-US" b="1" dirty="0">
                <a:solidFill>
                  <a:schemeClr val="accent2"/>
                </a:solidFill>
              </a:rPr>
              <a:t>输入为多导时，分析将多导的时间序列先进行平均再求功能连接。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35000CF-94B2-443D-AA6D-98FDDB83F0D8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A8DA5E28-C6BA-4CA4-AE1F-5797C5640740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EEDB6BA0-AB60-47A1-9E9A-EF68E1D41431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31247B4-2146-4AC7-9882-6C57808F03CA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52545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3444788-D5B8-4DCD-B1EF-565027872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840" y="1499548"/>
            <a:ext cx="7647619" cy="42761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8985C2C-FA53-4AE9-8B5F-5D3602FCD487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A5D147-442D-43FF-B522-A66BBBDC9E6F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8" name="圆角矩形 15">
              <a:extLst>
                <a:ext uri="{FF2B5EF4-FFF2-40B4-BE49-F238E27FC236}">
                  <a16:creationId xmlns:a16="http://schemas.microsoft.com/office/drawing/2014/main" id="{1E592A80-22B5-4FAE-9659-AC4C11367888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B9D0C02-1ABD-48EC-A51E-E13A33FF2902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Function Connectivity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9DD0E659-2C84-4477-8C9D-8CB79E680EE2}"/>
              </a:ext>
            </a:extLst>
          </p:cNvPr>
          <p:cNvSpPr/>
          <p:nvPr/>
        </p:nvSpPr>
        <p:spPr>
          <a:xfrm>
            <a:off x="1145831" y="5805780"/>
            <a:ext cx="988764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输入与上相同，输入为连接矩阵 </a:t>
            </a:r>
            <a:r>
              <a:rPr lang="en-US" altLang="zh-CN" sz="4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(FC Matrix)</a:t>
            </a:r>
            <a:endParaRPr lang="zh-CN" altLang="en-US" sz="4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B06470F-9D27-4285-8428-CDE8CE3F983C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7A828A1-4D00-4CE2-825C-3293DCAC976D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CE30F952-D721-48C8-87BF-BE7717E0E5B4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5C1A805D-5C4C-49EC-8D8A-C5E41AB5AB2B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2739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F42F992-E2B5-4B68-9581-BE46C348A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84" y="1127434"/>
            <a:ext cx="6390476" cy="49333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14BED7A0-2F61-4A7A-85ED-ACBF6E7B1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08386"/>
            <a:ext cx="3609524" cy="47714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0381E00-3EC4-4431-8EB0-9A2A1EB66D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014" y="4608563"/>
            <a:ext cx="703490" cy="913623"/>
          </a:xfrm>
          <a:prstGeom prst="rect">
            <a:avLst/>
          </a:prstGeom>
        </p:spPr>
      </p:pic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46BCC8E7-97A4-4CD4-963D-E4306D776F4D}"/>
              </a:ext>
            </a:extLst>
          </p:cNvPr>
          <p:cNvSpPr/>
          <p:nvPr/>
        </p:nvSpPr>
        <p:spPr>
          <a:xfrm>
            <a:off x="7995063" y="3799003"/>
            <a:ext cx="1855747" cy="2039408"/>
          </a:xfrm>
          <a:prstGeom prst="roundRect">
            <a:avLst/>
          </a:prstGeom>
          <a:noFill/>
          <a:ln w="317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F4C98D7-124B-439E-A360-8344EDA83042}"/>
              </a:ext>
            </a:extLst>
          </p:cNvPr>
          <p:cNvSpPr/>
          <p:nvPr/>
        </p:nvSpPr>
        <p:spPr>
          <a:xfrm>
            <a:off x="3834726" y="4844143"/>
            <a:ext cx="4090407" cy="348343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DBA895-0438-4BD1-8CF6-D1972BE60124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7312D97-E9CF-4543-8373-BC6531657BE1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2" name="圆角矩形 15">
              <a:extLst>
                <a:ext uri="{FF2B5EF4-FFF2-40B4-BE49-F238E27FC236}">
                  <a16:creationId xmlns:a16="http://schemas.microsoft.com/office/drawing/2014/main" id="{C27B39B9-D10B-4ECC-8687-EC49C2C8DA75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05EBB63-4772-42BD-AAE6-656E2E219D4D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Metrics Analysis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16F3B136-3049-485D-93F6-51A595810220}"/>
              </a:ext>
            </a:extLst>
          </p:cNvPr>
          <p:cNvSpPr/>
          <p:nvPr/>
        </p:nvSpPr>
        <p:spPr>
          <a:xfrm>
            <a:off x="10092690" y="742654"/>
            <a:ext cx="2087202" cy="600781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欲进行静息态网络指标分析，请下载并添加</a:t>
            </a:r>
            <a:r>
              <a:rPr lang="en-US" altLang="zh-CN" b="1" dirty="0">
                <a:solidFill>
                  <a:srgbClr val="FF0000"/>
                </a:solidFill>
              </a:rPr>
              <a:t>Gretna</a:t>
            </a:r>
            <a:r>
              <a:rPr lang="zh-CN" altLang="en-US" b="1" dirty="0">
                <a:solidFill>
                  <a:schemeClr val="accent2"/>
                </a:solidFill>
              </a:rPr>
              <a:t>到</a:t>
            </a:r>
            <a:r>
              <a:rPr lang="en-US" altLang="zh-CN" b="1" dirty="0" err="1">
                <a:solidFill>
                  <a:schemeClr val="accent2"/>
                </a:solidFill>
              </a:rPr>
              <a:t>Matlab</a:t>
            </a:r>
            <a:r>
              <a:rPr lang="en-US" altLang="zh-CN" b="1" dirty="0">
                <a:solidFill>
                  <a:schemeClr val="accent2"/>
                </a:solidFill>
              </a:rPr>
              <a:t> </a:t>
            </a:r>
            <a:r>
              <a:rPr lang="zh-CN" altLang="en-US" b="1" dirty="0">
                <a:solidFill>
                  <a:schemeClr val="accent2"/>
                </a:solidFill>
              </a:rPr>
              <a:t>路径。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输入与上相同；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定义网络；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生成定义网络的 </a:t>
            </a:r>
            <a:r>
              <a:rPr lang="en-US" altLang="zh-CN" b="1" dirty="0">
                <a:solidFill>
                  <a:srgbClr val="FF0000"/>
                </a:solidFill>
              </a:rPr>
              <a:t>FC Matrix</a:t>
            </a:r>
            <a:r>
              <a:rPr lang="zh-CN" altLang="en-US" b="1" dirty="0">
                <a:solidFill>
                  <a:schemeClr val="accent2"/>
                </a:solidFill>
              </a:rPr>
              <a:t>，作为</a:t>
            </a:r>
            <a:r>
              <a:rPr lang="en-US" altLang="zh-CN" b="1" dirty="0">
                <a:solidFill>
                  <a:schemeClr val="accent2"/>
                </a:solidFill>
              </a:rPr>
              <a:t>Gretna</a:t>
            </a:r>
            <a:r>
              <a:rPr lang="zh-CN" altLang="en-US" b="1" dirty="0">
                <a:solidFill>
                  <a:schemeClr val="accent2"/>
                </a:solidFill>
              </a:rPr>
              <a:t>的输入进行后续分析和统计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788FA1-F4E3-4CBE-933D-D95F06E55EAE}"/>
              </a:ext>
            </a:extLst>
          </p:cNvPr>
          <p:cNvSpPr/>
          <p:nvPr/>
        </p:nvSpPr>
        <p:spPr>
          <a:xfrm>
            <a:off x="560142" y="6131330"/>
            <a:ext cx="9290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GRETNA: a graph theoretical network analysis toolbox for imaging </a:t>
            </a:r>
            <a:r>
              <a:rPr lang="en-US" altLang="zh-CN" b="1" dirty="0" err="1">
                <a:solidFill>
                  <a:srgbClr val="000000"/>
                </a:solidFill>
                <a:latin typeface="arial" panose="020B0604020202020204" pitchFamily="34" charset="0"/>
              </a:rPr>
              <a:t>connectomics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Wang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J,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He Y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et al. 2015, Front Hum </a:t>
            </a:r>
            <a:r>
              <a:rPr lang="en-US" altLang="zh-CN" b="1" dirty="0" err="1">
                <a:solidFill>
                  <a:srgbClr val="000000"/>
                </a:solidFill>
                <a:latin typeface="arial" panose="020B0604020202020204" pitchFamily="34" charset="0"/>
              </a:rPr>
              <a:t>Neurosci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6355F45-8E62-4A6D-A062-2759CE6704E0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6F675A30-B78E-4ED5-9B0D-CB9E8B753427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9A3BCF76-5C79-4551-BD48-ABAF7474A1A4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BAF4AB9-2DEB-4EBA-91CD-C57F05212B36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08802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4123906" y="128890"/>
            <a:ext cx="3931488" cy="604815"/>
            <a:chOff x="3298420" y="255884"/>
            <a:chExt cx="2898150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Step01: 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数据格式转换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89166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转换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862864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221982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712433" y="1764623"/>
              <a:ext cx="1377128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模型创建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模型估计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Contrast</a:t>
              </a: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666254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99335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19312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08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1B9240-FF93-4BEE-AAE5-66FA1C353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36518"/>
            <a:ext cx="5982791" cy="511875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F6DC4DE-2EA9-426D-9510-E7B32374A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657" y="1670208"/>
            <a:ext cx="703490" cy="913623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381B1C26-149C-4DFF-98D2-1F07510B6EFE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5" name="圆角矩形 15">
              <a:extLst>
                <a:ext uri="{FF2B5EF4-FFF2-40B4-BE49-F238E27FC236}">
                  <a16:creationId xmlns:a16="http://schemas.microsoft.com/office/drawing/2014/main" id="{665DA6ED-F9DC-4C20-88DB-8877BBB24C5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D05EDC1-5B4E-4F39-869A-1A265C2EBE49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Metrics Analysis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2782AEEC-E451-44B7-9ECE-CA8D8F695A98}"/>
              </a:ext>
            </a:extLst>
          </p:cNvPr>
          <p:cNvSpPr/>
          <p:nvPr/>
        </p:nvSpPr>
        <p:spPr>
          <a:xfrm>
            <a:off x="2149455" y="1501832"/>
            <a:ext cx="9290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此处输入为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NIRS-KIT</a:t>
            </a:r>
            <a:r>
              <a:rPr lang="zh-CN" altLang="en-US" b="1" dirty="0">
                <a:solidFill>
                  <a:srgbClr val="FF0000"/>
                </a:solidFill>
                <a:latin typeface="arial" panose="020B0604020202020204" pitchFamily="34" charset="0"/>
              </a:rPr>
              <a:t>生成的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FC Matrix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819A0068-4688-4F6A-8925-9FE1C464B315}"/>
              </a:ext>
            </a:extLst>
          </p:cNvPr>
          <p:cNvSpPr/>
          <p:nvPr/>
        </p:nvSpPr>
        <p:spPr>
          <a:xfrm>
            <a:off x="6183227" y="4480701"/>
            <a:ext cx="5349962" cy="1720074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输入上步</a:t>
            </a:r>
            <a:r>
              <a:rPr lang="en-US" altLang="zh-CN" b="1" dirty="0">
                <a:solidFill>
                  <a:schemeClr val="accent2"/>
                </a:solidFill>
              </a:rPr>
              <a:t>NIRS-KIT</a:t>
            </a:r>
            <a:r>
              <a:rPr lang="zh-CN" altLang="en-US" b="1" dirty="0">
                <a:solidFill>
                  <a:schemeClr val="accent2"/>
                </a:solidFill>
              </a:rPr>
              <a:t>产生的</a:t>
            </a:r>
            <a:r>
              <a:rPr lang="en-US" altLang="zh-CN" b="1" dirty="0">
                <a:solidFill>
                  <a:schemeClr val="accent2"/>
                </a:solidFill>
              </a:rPr>
              <a:t>FC Matrix</a:t>
            </a:r>
            <a:r>
              <a:rPr lang="zh-CN" altLang="en-US" b="1" dirty="0">
                <a:solidFill>
                  <a:schemeClr val="accent2"/>
                </a:solidFill>
              </a:rPr>
              <a:t>文件，选择需要的网络指标进行分析；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网络指标的群组水平统计请点击“</a:t>
            </a:r>
            <a:r>
              <a:rPr lang="en-US" altLang="zh-CN" b="1" dirty="0">
                <a:solidFill>
                  <a:schemeClr val="accent2"/>
                </a:solidFill>
              </a:rPr>
              <a:t>Network Metric Statistic</a:t>
            </a:r>
            <a:r>
              <a:rPr lang="zh-CN" altLang="en-US" b="1" dirty="0">
                <a:solidFill>
                  <a:schemeClr val="accent2"/>
                </a:solidFill>
              </a:rPr>
              <a:t>” 调用 </a:t>
            </a:r>
            <a:r>
              <a:rPr lang="en-US" altLang="zh-CN" b="1" dirty="0">
                <a:solidFill>
                  <a:schemeClr val="accent2"/>
                </a:solidFill>
              </a:rPr>
              <a:t>Gretna</a:t>
            </a:r>
            <a:r>
              <a:rPr lang="zh-CN" altLang="en-US" b="1" dirty="0">
                <a:solidFill>
                  <a:schemeClr val="accent2"/>
                </a:solidFill>
              </a:rPr>
              <a:t>进行统计分析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6E3B416-DD6E-42F7-91C9-9EA9F25D23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7979" y="1130300"/>
            <a:ext cx="4835210" cy="2956514"/>
          </a:xfrm>
          <a:prstGeom prst="rect">
            <a:avLst/>
          </a:prstGeom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85C7B4DA-B94A-4B33-9E97-A97E23E12D75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07293DFD-1081-4B72-9DD3-E273DAB2E7EE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AFC612F-6B8F-48A2-9BC6-E43F5D02146D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28C9AB6-CAA8-4A3A-806D-D25C9DA27B92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74424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D0748B13-2456-46DA-BF7F-2347D4FD35F4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002FE694-1821-4B45-8E34-2B7F67328647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23" name="圆角矩形 15">
              <a:extLst>
                <a:ext uri="{FF2B5EF4-FFF2-40B4-BE49-F238E27FC236}">
                  <a16:creationId xmlns:a16="http://schemas.microsoft.com/office/drawing/2014/main" id="{484F8EBC-A1FE-40E6-9784-704C682B20A7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28CB62E-11C4-4F2F-B8C3-D56C0634B52C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ALFF &amp;&amp; </a:t>
              </a:r>
              <a:r>
                <a:rPr lang="en-US" altLang="zh-CN" sz="2400" b="1" dirty="0" err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fALFF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Analysis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40F6E49-9EB7-4348-B2C0-74C269F0C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1130300"/>
            <a:ext cx="7552381" cy="4257143"/>
          </a:xfrm>
          <a:prstGeom prst="rect">
            <a:avLst/>
          </a:prstGeom>
        </p:spPr>
      </p:pic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749CC57C-574E-4F38-9FA3-0897B71D368B}"/>
              </a:ext>
            </a:extLst>
          </p:cNvPr>
          <p:cNvSpPr/>
          <p:nvPr/>
        </p:nvSpPr>
        <p:spPr>
          <a:xfrm>
            <a:off x="8224889" y="1130300"/>
            <a:ext cx="3294011" cy="42571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输入为预处理</a:t>
            </a:r>
            <a:r>
              <a:rPr lang="en-US" altLang="zh-CN" b="1" dirty="0">
                <a:solidFill>
                  <a:schemeClr val="accent2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不包含滤波</a:t>
            </a:r>
            <a:r>
              <a:rPr lang="en-US" altLang="zh-CN" b="1" dirty="0">
                <a:solidFill>
                  <a:schemeClr val="accent2"/>
                </a:solidFill>
              </a:rPr>
              <a:t>)</a:t>
            </a:r>
            <a:r>
              <a:rPr lang="zh-CN" altLang="en-US" b="1" dirty="0">
                <a:solidFill>
                  <a:schemeClr val="accent2"/>
                </a:solidFill>
              </a:rPr>
              <a:t>之后的数据文件；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选择想要分析的指标： 六个指标中</a:t>
            </a:r>
            <a:r>
              <a:rPr lang="en-US" altLang="zh-CN" b="1" dirty="0">
                <a:solidFill>
                  <a:srgbClr val="FF0000"/>
                </a:solidFill>
              </a:rPr>
              <a:t>ALFF</a:t>
            </a:r>
            <a:r>
              <a:rPr lang="zh-CN" altLang="en-US" b="1" dirty="0">
                <a:solidFill>
                  <a:schemeClr val="accent2"/>
                </a:solidFill>
              </a:rPr>
              <a:t>不能直接做群组水平统计。参考文献如下：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6E2720A-1EF5-4E7C-A593-2CC86222683D}"/>
              </a:ext>
            </a:extLst>
          </p:cNvPr>
          <p:cNvSpPr/>
          <p:nvPr/>
        </p:nvSpPr>
        <p:spPr>
          <a:xfrm>
            <a:off x="0" y="5441602"/>
            <a:ext cx="12191999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altLang="zh-CN" sz="14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unit of BOLD signal is arbitrary and hence ALFF is sensitive to the scale of raw signal </a:t>
            </a:r>
            <a:r>
              <a:rPr lang="en-US" altLang="zh-CN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(Jia &amp;&amp; Zang et al. 2019, </a:t>
            </a:r>
            <a:r>
              <a:rPr lang="en-US" altLang="zh-CN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BioRxiv</a:t>
            </a:r>
            <a:r>
              <a:rPr lang="en-US" altLang="zh-CN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);</a:t>
            </a:r>
          </a:p>
          <a:p>
            <a:pPr algn="just"/>
            <a:endParaRPr lang="zh-CN" altLang="en-US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US" altLang="zh-CN" sz="14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original ALFF value is not very suitable for comparison, so ALFF of each voxel was divided by the global mean ALFF of each participant </a:t>
            </a:r>
            <a:r>
              <a:rPr lang="en-US" altLang="zh-CN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(Zang et al. 2007). </a:t>
            </a:r>
            <a:r>
              <a:rPr lang="en-US" altLang="zh-CN" sz="14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mALFF</a:t>
            </a:r>
            <a:endParaRPr lang="en-US" altLang="zh-CN" sz="1400" b="1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endParaRPr lang="en-US" altLang="zh-CN" sz="14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just"/>
            <a:r>
              <a:rPr lang="en-US" altLang="zh-CN" sz="1400" b="1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 has been proposed that z-transformation of ALFF could improve the normality of distribution across subjects </a:t>
            </a:r>
            <a:r>
              <a:rPr lang="en-US" altLang="zh-CN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lang="en-US" altLang="zh-CN" sz="1400" b="1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Zuo</a:t>
            </a:r>
            <a:r>
              <a:rPr lang="en-US" altLang="zh-CN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et al. 2010a). </a:t>
            </a:r>
            <a:r>
              <a:rPr lang="en-US" altLang="zh-CN" sz="1400" b="1" dirty="0" err="1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zALFF</a:t>
            </a:r>
            <a:endParaRPr lang="en-US" altLang="zh-CN" sz="1400" b="1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D9FE4B8-BE59-4D72-B2B7-F1B7B51BDD98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1617B2BA-7DFB-418D-AE2A-C536C8431ECA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6C848318-D580-4A7A-B2CD-899027E06E6A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EFCD55B8-13EE-487E-AB7B-4EF9179FCCEA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3223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89166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转化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793580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083414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514250" y="1764623"/>
              <a:ext cx="1723549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功能连接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ROI2ROI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ROI2Whole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FC Matrix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低频振幅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网络属性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739657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14250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66447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E24261B-32A2-4EBC-A5DA-07CD3F7E8A0C}"/>
              </a:ext>
            </a:extLst>
          </p:cNvPr>
          <p:cNvGrpSpPr/>
          <p:nvPr/>
        </p:nvGrpSpPr>
        <p:grpSpPr>
          <a:xfrm>
            <a:off x="3046194" y="128890"/>
            <a:ext cx="6086911" cy="604815"/>
            <a:chOff x="3298420" y="255884"/>
            <a:chExt cx="2898150" cy="453611"/>
          </a:xfrm>
        </p:grpSpPr>
        <p:sp>
          <p:nvSpPr>
            <p:cNvPr id="32" name="圆角矩形 15">
              <a:extLst>
                <a:ext uri="{FF2B5EF4-FFF2-40B4-BE49-F238E27FC236}">
                  <a16:creationId xmlns:a16="http://schemas.microsoft.com/office/drawing/2014/main" id="{72B3D01F-54B4-4C35-A86C-5B1459B285A4}"/>
                </a:ext>
              </a:extLst>
            </p:cNvPr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C06334A-2817-4E41-9A3B-27758A43E167}"/>
                </a:ext>
              </a:extLst>
            </p:cNvPr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Step05: Rest fNIRS 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群组水平分析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2CED68FF-82E6-4FF8-9D97-EC55EC909FA0}"/>
              </a:ext>
            </a:extLst>
          </p:cNvPr>
          <p:cNvSpPr/>
          <p:nvPr/>
        </p:nvSpPr>
        <p:spPr>
          <a:xfrm>
            <a:off x="660400" y="5889888"/>
            <a:ext cx="10858500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参考</a:t>
            </a:r>
            <a:r>
              <a:rPr lang="en-US" altLang="zh-CN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Task fNIRS </a:t>
            </a:r>
            <a:r>
              <a:rPr lang="zh-CN" altLang="en-US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群组水平分析；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输入为个体分析指标</a:t>
            </a:r>
            <a:r>
              <a:rPr lang="en-US" altLang="zh-CN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(e.g. FC, ALFF)</a:t>
            </a:r>
            <a:r>
              <a:rPr lang="zh-CN" altLang="en-US" sz="2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。</a:t>
            </a:r>
            <a:endParaRPr lang="zh-CN" altLang="en-US" sz="2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2296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2AAC63CD-5702-43DB-B5E3-86F4A96023A1}"/>
              </a:ext>
            </a:extLst>
          </p:cNvPr>
          <p:cNvGrpSpPr/>
          <p:nvPr/>
        </p:nvGrpSpPr>
        <p:grpSpPr>
          <a:xfrm>
            <a:off x="1027475" y="1891665"/>
            <a:ext cx="10124350" cy="3468370"/>
            <a:chOff x="1150108" y="1158576"/>
            <a:chExt cx="10124350" cy="3468370"/>
          </a:xfrm>
        </p:grpSpPr>
        <p:cxnSp>
          <p:nvCxnSpPr>
            <p:cNvPr id="20" name="直线箭头连接符 6">
              <a:extLst>
                <a:ext uri="{FF2B5EF4-FFF2-40B4-BE49-F238E27FC236}">
                  <a16:creationId xmlns:a16="http://schemas.microsoft.com/office/drawing/2014/main" id="{5A9F2872-A0DC-4955-B17D-1D66C9C7DC8E}"/>
                </a:ext>
              </a:extLst>
            </p:cNvPr>
            <p:cNvCxnSpPr>
              <a:cxnSpLocks/>
            </p:cNvCxnSpPr>
            <p:nvPr/>
          </p:nvCxnSpPr>
          <p:spPr>
            <a:xfrm>
              <a:off x="1150108" y="3195784"/>
              <a:ext cx="1012435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2EC5BF8F-9D9F-4F71-A2F4-09EEF16221BD}"/>
                </a:ext>
              </a:extLst>
            </p:cNvPr>
            <p:cNvSpPr/>
            <p:nvPr/>
          </p:nvSpPr>
          <p:spPr>
            <a:xfrm>
              <a:off x="1372413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转化</a:t>
              </a: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3D1B5C2D-7B43-4A19-9CB4-46E564BBA864}"/>
                </a:ext>
              </a:extLst>
            </p:cNvPr>
            <p:cNvSpPr/>
            <p:nvPr/>
          </p:nvSpPr>
          <p:spPr>
            <a:xfrm>
              <a:off x="2793580" y="2362365"/>
              <a:ext cx="782425" cy="166683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数据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浏览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&amp;&amp;</a:t>
              </a: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质量检查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4F3CE950-A1BE-4C9B-A444-D63A5F4D9668}"/>
                </a:ext>
              </a:extLst>
            </p:cNvPr>
            <p:cNvSpPr/>
            <p:nvPr/>
          </p:nvSpPr>
          <p:spPr>
            <a:xfrm>
              <a:off x="4083414" y="2780286"/>
              <a:ext cx="913758" cy="830997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预处理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A12638E4-4CCD-4735-8F6E-EFB79BB059E4}"/>
                </a:ext>
              </a:extLst>
            </p:cNvPr>
            <p:cNvSpPr/>
            <p:nvPr/>
          </p:nvSpPr>
          <p:spPr>
            <a:xfrm>
              <a:off x="5514250" y="1764623"/>
              <a:ext cx="1723549" cy="2862323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功能连接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ROI2ROI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ROI2Whole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FC Matrix</a:t>
              </a:r>
            </a:p>
            <a:p>
              <a:pPr marL="285750" lvl="0" indent="-28575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Arial" panose="020B0604020202020204" pitchFamily="34" charset="0"/>
                <a:buChar char="•"/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低频振幅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chemeClr val="accent2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网络属性</a:t>
              </a:r>
              <a:endParaRPr lang="en-US" altLang="zh-CN" b="1" dirty="0">
                <a:solidFill>
                  <a:schemeClr val="accent2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441BFFAB-3961-4FD9-BA0E-10C2C30781B0}"/>
                </a:ext>
              </a:extLst>
            </p:cNvPr>
            <p:cNvSpPr/>
            <p:nvPr/>
          </p:nvSpPr>
          <p:spPr>
            <a:xfrm>
              <a:off x="7739657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统计模型选择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多重比较矫正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58A8C096-928C-4D1D-A945-16E5460F7420}"/>
                </a:ext>
              </a:extLst>
            </p:cNvPr>
            <p:cNvSpPr/>
            <p:nvPr/>
          </p:nvSpPr>
          <p:spPr>
            <a:xfrm>
              <a:off x="9620075" y="2045404"/>
              <a:ext cx="1377128" cy="2300760"/>
            </a:xfrm>
            <a:custGeom>
              <a:avLst/>
              <a:gdLst>
                <a:gd name="connsiteX0" fmla="*/ 0 w 1240763"/>
                <a:gd name="connsiteY0" fmla="*/ 82717 h 496295"/>
                <a:gd name="connsiteX1" fmla="*/ 82717 w 1240763"/>
                <a:gd name="connsiteY1" fmla="*/ 0 h 496295"/>
                <a:gd name="connsiteX2" fmla="*/ 1158046 w 1240763"/>
                <a:gd name="connsiteY2" fmla="*/ 0 h 496295"/>
                <a:gd name="connsiteX3" fmla="*/ 1240763 w 1240763"/>
                <a:gd name="connsiteY3" fmla="*/ 82717 h 496295"/>
                <a:gd name="connsiteX4" fmla="*/ 1240763 w 1240763"/>
                <a:gd name="connsiteY4" fmla="*/ 413578 h 496295"/>
                <a:gd name="connsiteX5" fmla="*/ 1158046 w 1240763"/>
                <a:gd name="connsiteY5" fmla="*/ 496295 h 496295"/>
                <a:gd name="connsiteX6" fmla="*/ 82717 w 1240763"/>
                <a:gd name="connsiteY6" fmla="*/ 496295 h 496295"/>
                <a:gd name="connsiteX7" fmla="*/ 0 w 1240763"/>
                <a:gd name="connsiteY7" fmla="*/ 413578 h 496295"/>
                <a:gd name="connsiteX8" fmla="*/ 0 w 1240763"/>
                <a:gd name="connsiteY8" fmla="*/ 82717 h 49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0763" h="496295">
                  <a:moveTo>
                    <a:pt x="0" y="82717"/>
                  </a:moveTo>
                  <a:cubicBezTo>
                    <a:pt x="0" y="37034"/>
                    <a:pt x="37034" y="0"/>
                    <a:pt x="82717" y="0"/>
                  </a:cubicBezTo>
                  <a:lnTo>
                    <a:pt x="1158046" y="0"/>
                  </a:lnTo>
                  <a:cubicBezTo>
                    <a:pt x="1203729" y="0"/>
                    <a:pt x="1240763" y="37034"/>
                    <a:pt x="1240763" y="82717"/>
                  </a:cubicBezTo>
                  <a:lnTo>
                    <a:pt x="1240763" y="413578"/>
                  </a:lnTo>
                  <a:cubicBezTo>
                    <a:pt x="1240763" y="459261"/>
                    <a:pt x="1203729" y="496295"/>
                    <a:pt x="1158046" y="496295"/>
                  </a:cubicBezTo>
                  <a:lnTo>
                    <a:pt x="82717" y="496295"/>
                  </a:lnTo>
                  <a:cubicBezTo>
                    <a:pt x="37034" y="496295"/>
                    <a:pt x="0" y="459261"/>
                    <a:pt x="0" y="413578"/>
                  </a:cubicBezTo>
                  <a:lnTo>
                    <a:pt x="0" y="82717"/>
                  </a:lnTo>
                  <a:close/>
                </a:path>
              </a:pathLst>
            </a:custGeom>
            <a:solidFill>
              <a:srgbClr val="FFC000"/>
            </a:solidFill>
            <a:ln w="38100">
              <a:solidFill>
                <a:srgbClr val="00B0F0"/>
              </a:solidFill>
            </a:ln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92807" tIns="92807" rIns="92807" bIns="92807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结果显示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（</a:t>
              </a:r>
              <a:r>
                <a:rPr lang="en-US" altLang="zh-CN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2D or 3D</a:t>
              </a:r>
              <a:r>
                <a:rPr lang="zh-CN" altLang="en-US" b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）</a:t>
              </a:r>
              <a:endParaRPr lang="en-US" altLang="zh-CN" b="1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0ED6E15-F547-44DD-9763-1D85F1ADFA93}"/>
                </a:ext>
              </a:extLst>
            </p:cNvPr>
            <p:cNvSpPr/>
            <p:nvPr/>
          </p:nvSpPr>
          <p:spPr>
            <a:xfrm>
              <a:off x="5514250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个体水平分析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ECD91C9-EDA6-48C8-B1FF-B9F4611330A5}"/>
                </a:ext>
              </a:extLst>
            </p:cNvPr>
            <p:cNvSpPr/>
            <p:nvPr/>
          </p:nvSpPr>
          <p:spPr>
            <a:xfrm>
              <a:off x="7566447" y="1158576"/>
              <a:ext cx="1723549" cy="4001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latin typeface="Times New Roman" charset="0"/>
                  <a:cs typeface="Times New Roman" charset="0"/>
                </a:rPr>
                <a:t>群组水平分析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E24261B-32A2-4EBC-A5DA-07CD3F7E8A0C}"/>
              </a:ext>
            </a:extLst>
          </p:cNvPr>
          <p:cNvGrpSpPr/>
          <p:nvPr/>
        </p:nvGrpSpPr>
        <p:grpSpPr>
          <a:xfrm>
            <a:off x="3046194" y="128890"/>
            <a:ext cx="6086911" cy="604815"/>
            <a:chOff x="3298420" y="255884"/>
            <a:chExt cx="2898150" cy="453611"/>
          </a:xfrm>
        </p:grpSpPr>
        <p:sp>
          <p:nvSpPr>
            <p:cNvPr id="32" name="圆角矩形 15">
              <a:extLst>
                <a:ext uri="{FF2B5EF4-FFF2-40B4-BE49-F238E27FC236}">
                  <a16:creationId xmlns:a16="http://schemas.microsoft.com/office/drawing/2014/main" id="{72B3D01F-54B4-4C35-A86C-5B1459B285A4}"/>
                </a:ext>
              </a:extLst>
            </p:cNvPr>
            <p:cNvSpPr/>
            <p:nvPr/>
          </p:nvSpPr>
          <p:spPr>
            <a:xfrm>
              <a:off x="3298420" y="255884"/>
              <a:ext cx="2898150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C06334A-2817-4E41-9A3B-27758A43E167}"/>
                </a:ext>
              </a:extLst>
            </p:cNvPr>
            <p:cNvSpPr txBox="1"/>
            <p:nvPr/>
          </p:nvSpPr>
          <p:spPr>
            <a:xfrm>
              <a:off x="3336695" y="309564"/>
              <a:ext cx="2818835" cy="346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Step06: </a:t>
              </a:r>
              <a:r>
                <a:rPr lang="zh-CN" altLang="en-US" sz="2400" b="1" dirty="0">
                  <a:solidFill>
                    <a:srgbClr val="5596A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结果显示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590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084EA4D-EB3B-45E4-B182-E01560E54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989" y="0"/>
            <a:ext cx="5303882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FD6E684-8E31-48A5-89A8-6E4671E8E2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2537"/>
          <a:stretch/>
        </p:blipFill>
        <p:spPr>
          <a:xfrm>
            <a:off x="660400" y="1160463"/>
            <a:ext cx="4590435" cy="462659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E855D81-5A71-4651-B747-ABDFCF2AE836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4BE741-FCD5-48DC-A6E3-9D8902B27841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9" name="圆角矩形 15">
              <a:extLst>
                <a:ext uri="{FF2B5EF4-FFF2-40B4-BE49-F238E27FC236}">
                  <a16:creationId xmlns:a16="http://schemas.microsoft.com/office/drawing/2014/main" id="{106F021E-0544-4CAB-A279-E142B99BA9A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C8D5DC-9438-4A3C-A0BD-1B7076B80DBD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ResultsViewer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Task vs. Rest</a:t>
              </a:r>
              <a:endParaRPr lang="zh-CN" altLang="en-US" sz="24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9908F38-A39C-4F9E-96CB-BB578180A097}"/>
              </a:ext>
            </a:extLst>
          </p:cNvPr>
          <p:cNvSpPr/>
          <p:nvPr/>
        </p:nvSpPr>
        <p:spPr>
          <a:xfrm>
            <a:off x="6576768" y="4605305"/>
            <a:ext cx="4787917" cy="2252695"/>
          </a:xfrm>
          <a:prstGeom prst="roundRect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2969B3AC-CAF1-4C02-AFD7-09B648559D23}"/>
              </a:ext>
            </a:extLst>
          </p:cNvPr>
          <p:cNvSpPr/>
          <p:nvPr/>
        </p:nvSpPr>
        <p:spPr>
          <a:xfrm>
            <a:off x="6543881" y="785031"/>
            <a:ext cx="4787917" cy="1620712"/>
          </a:xfrm>
          <a:prstGeom prst="round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FCC51ED-276B-4D95-9BFC-8F7C9258747F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E19AC87F-07D4-4750-88AD-A2DA10276A36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5C473BB-B092-4C55-959B-F478A826EECD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CC975B76-460B-40A9-97EA-9A049ECD1392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3409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E855D81-5A71-4651-B747-ABDFCF2AE836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4BE741-FCD5-48DC-A6E3-9D8902B27841}"/>
              </a:ext>
            </a:extLst>
          </p:cNvPr>
          <p:cNvGrpSpPr/>
          <p:nvPr/>
        </p:nvGrpSpPr>
        <p:grpSpPr>
          <a:xfrm>
            <a:off x="3127329" y="128890"/>
            <a:ext cx="5924641" cy="604815"/>
            <a:chOff x="3452191" y="255884"/>
            <a:chExt cx="1954696" cy="453611"/>
          </a:xfrm>
        </p:grpSpPr>
        <p:sp>
          <p:nvSpPr>
            <p:cNvPr id="19" name="圆角矩形 15">
              <a:extLst>
                <a:ext uri="{FF2B5EF4-FFF2-40B4-BE49-F238E27FC236}">
                  <a16:creationId xmlns:a16="http://schemas.microsoft.com/office/drawing/2014/main" id="{106F021E-0544-4CAB-A279-E142B99BA9A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C8D5DC-9438-4A3C-A0BD-1B7076B80DBD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维结果显示</a:t>
              </a:r>
            </a:p>
          </p:txBody>
        </p:sp>
      </p:grp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BE5A023-92CB-4DA2-AF32-CDA4094DCB29}"/>
              </a:ext>
            </a:extLst>
          </p:cNvPr>
          <p:cNvSpPr/>
          <p:nvPr/>
        </p:nvSpPr>
        <p:spPr>
          <a:xfrm>
            <a:off x="5827124" y="1213443"/>
            <a:ext cx="5691775" cy="241525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accent2"/>
                </a:solidFill>
              </a:rPr>
              <a:t>输入：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群组统计的结果文件，也可以输入个体分析生成的精细指标文件。</a:t>
            </a:r>
            <a:r>
              <a:rPr lang="en-US" altLang="zh-CN" b="1" dirty="0">
                <a:solidFill>
                  <a:srgbClr val="FF0000"/>
                </a:solidFill>
              </a:rPr>
              <a:t>ROI2Whole</a:t>
            </a:r>
            <a:r>
              <a:rPr lang="en-US" altLang="zh-CN" b="1" dirty="0">
                <a:solidFill>
                  <a:schemeClr val="accent2"/>
                </a:solidFill>
              </a:rPr>
              <a:t> &amp;&amp; </a:t>
            </a:r>
            <a:r>
              <a:rPr lang="en-US" altLang="zh-CN" b="1" dirty="0">
                <a:solidFill>
                  <a:srgbClr val="FF0000"/>
                </a:solidFill>
              </a:rPr>
              <a:t>ALFF</a:t>
            </a:r>
            <a:r>
              <a:rPr lang="en-US" altLang="zh-CN" b="1" dirty="0">
                <a:solidFill>
                  <a:schemeClr val="accent2"/>
                </a:solidFill>
              </a:rPr>
              <a:t> &amp;&amp; </a:t>
            </a:r>
            <a:r>
              <a:rPr lang="en-US" altLang="zh-CN" b="1" dirty="0" err="1">
                <a:solidFill>
                  <a:srgbClr val="FF0000"/>
                </a:solidFill>
              </a:rPr>
              <a:t>fALFF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accent2"/>
                </a:solidFill>
              </a:rPr>
              <a:t>当输入为</a:t>
            </a:r>
            <a:r>
              <a:rPr lang="en-US" altLang="zh-CN" b="1" dirty="0">
                <a:solidFill>
                  <a:schemeClr val="accent2"/>
                </a:solidFill>
                <a:highlight>
                  <a:srgbClr val="FFFF00"/>
                </a:highlight>
              </a:rPr>
              <a:t>ROI2Whole</a:t>
            </a:r>
            <a:r>
              <a:rPr lang="zh-CN" altLang="en-US" b="1" dirty="0">
                <a:solidFill>
                  <a:schemeClr val="accent2"/>
                </a:solidFill>
              </a:rPr>
              <a:t>的结果时，建议选择</a:t>
            </a:r>
            <a:r>
              <a:rPr lang="zh-CN" altLang="en-US" b="1" dirty="0">
                <a:solidFill>
                  <a:srgbClr val="FF0000"/>
                </a:solidFill>
              </a:rPr>
              <a:t>不插值</a:t>
            </a:r>
            <a:r>
              <a:rPr lang="zh-CN" altLang="en-US" b="1" dirty="0">
                <a:solidFill>
                  <a:schemeClr val="accent2"/>
                </a:solidFill>
              </a:rPr>
              <a:t>的</a:t>
            </a:r>
            <a:r>
              <a:rPr lang="en-US" altLang="zh-CN" b="1" dirty="0">
                <a:solidFill>
                  <a:schemeClr val="accent2"/>
                </a:solidFill>
              </a:rPr>
              <a:t>2</a:t>
            </a:r>
            <a:r>
              <a:rPr lang="zh-CN" altLang="en-US" b="1" dirty="0">
                <a:solidFill>
                  <a:schemeClr val="accent2"/>
                </a:solidFill>
              </a:rPr>
              <a:t>维显示；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6A12E2E-5074-47AD-BB6D-51F800369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51"/>
          <a:stretch/>
        </p:blipFill>
        <p:spPr>
          <a:xfrm>
            <a:off x="0" y="751027"/>
            <a:ext cx="5303882" cy="610697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EA264B1-B495-4F45-93DC-DD10DA93D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941" y="2369867"/>
            <a:ext cx="703490" cy="913623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D27F32B-74EB-437B-928A-4B7DC31DE7F4}"/>
              </a:ext>
            </a:extLst>
          </p:cNvPr>
          <p:cNvSpPr/>
          <p:nvPr/>
        </p:nvSpPr>
        <p:spPr>
          <a:xfrm>
            <a:off x="257982" y="1030795"/>
            <a:ext cx="4787917" cy="2252695"/>
          </a:xfrm>
          <a:prstGeom prst="roundRect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E18D48E-9620-44E7-B2CE-5F0E30A02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535" y="4200998"/>
            <a:ext cx="10984230" cy="25107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B29482D-79AC-4E0E-A33A-FAC3F5A099E6}"/>
              </a:ext>
            </a:extLst>
          </p:cNvPr>
          <p:cNvSpPr/>
          <p:nvPr/>
        </p:nvSpPr>
        <p:spPr>
          <a:xfrm>
            <a:off x="2891323" y="5625270"/>
            <a:ext cx="537327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1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ROI</a:t>
            </a:r>
            <a:endParaRPr lang="zh-CN" altLang="en-US" sz="16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A36FB84-D1C3-45DD-B4CB-42EB391BBDB6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C98D8B5-B9B6-4614-A92A-E450EF25A1D2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34245B3-6AF5-47C6-BD9C-1F660CD9C945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22FDE5C-FA50-4D45-BA4E-1293CD2D3F00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29351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084EA4D-EB3B-45E4-B182-E01560E54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00" y="0"/>
            <a:ext cx="5303882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E855D81-5A71-4651-B747-ABDFCF2AE836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4BE741-FCD5-48DC-A6E3-9D8902B27841}"/>
              </a:ext>
            </a:extLst>
          </p:cNvPr>
          <p:cNvGrpSpPr/>
          <p:nvPr/>
        </p:nvGrpSpPr>
        <p:grpSpPr>
          <a:xfrm>
            <a:off x="2694872" y="128890"/>
            <a:ext cx="6789557" cy="604815"/>
            <a:chOff x="3452191" y="255884"/>
            <a:chExt cx="1954696" cy="453611"/>
          </a:xfrm>
        </p:grpSpPr>
        <p:sp>
          <p:nvSpPr>
            <p:cNvPr id="19" name="圆角矩形 15">
              <a:extLst>
                <a:ext uri="{FF2B5EF4-FFF2-40B4-BE49-F238E27FC236}">
                  <a16:creationId xmlns:a16="http://schemas.microsoft.com/office/drawing/2014/main" id="{106F021E-0544-4CAB-A279-E142B99BA9A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C8D5DC-9438-4A3C-A0BD-1B7076B80DBD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ResultsViewer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FC Matrix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基本显示</a:t>
              </a:r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9908F38-A39C-4F9E-96CB-BB578180A097}"/>
              </a:ext>
            </a:extLst>
          </p:cNvPr>
          <p:cNvSpPr/>
          <p:nvPr/>
        </p:nvSpPr>
        <p:spPr>
          <a:xfrm>
            <a:off x="918382" y="4593771"/>
            <a:ext cx="4787917" cy="2118018"/>
          </a:xfrm>
          <a:prstGeom prst="roundRect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8FF8FF9-4BE5-438F-BAA8-E10B44BE086D}"/>
              </a:ext>
            </a:extLst>
          </p:cNvPr>
          <p:cNvSpPr/>
          <p:nvPr/>
        </p:nvSpPr>
        <p:spPr>
          <a:xfrm>
            <a:off x="6934200" y="1300429"/>
            <a:ext cx="4584700" cy="425714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输入为群体统计或个体分析后的</a:t>
            </a:r>
            <a:r>
              <a:rPr lang="en-US" altLang="zh-CN" b="1" dirty="0">
                <a:solidFill>
                  <a:schemeClr val="accent2"/>
                </a:solidFill>
              </a:rPr>
              <a:t>FC Matrix;</a:t>
            </a: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基本设置</a:t>
            </a:r>
            <a:r>
              <a:rPr lang="en-US" altLang="zh-CN" b="1" dirty="0">
                <a:solidFill>
                  <a:schemeClr val="accent2"/>
                </a:solidFill>
              </a:rPr>
              <a:t>;</a:t>
            </a: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r>
              <a:rPr lang="en-US" altLang="zh-CN" b="1" dirty="0">
                <a:solidFill>
                  <a:schemeClr val="accent2"/>
                </a:solidFill>
              </a:rPr>
              <a:t>View &amp; Save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1FEFF24-2256-40D0-8090-53A5518943CE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B5301B9E-410D-4F17-8F10-604A18BC4609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8328A44D-CC8C-4FBC-9B02-0DB37BD4EA37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A0388E3-14D5-468B-8AF1-942A8BAE14AC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112620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EE855D81-5A71-4651-B747-ABDFCF2AE836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4BE741-FCD5-48DC-A6E3-9D8902B27841}"/>
              </a:ext>
            </a:extLst>
          </p:cNvPr>
          <p:cNvGrpSpPr/>
          <p:nvPr/>
        </p:nvGrpSpPr>
        <p:grpSpPr>
          <a:xfrm>
            <a:off x="2694872" y="128890"/>
            <a:ext cx="6789557" cy="604815"/>
            <a:chOff x="3452191" y="255884"/>
            <a:chExt cx="1954696" cy="453611"/>
          </a:xfrm>
        </p:grpSpPr>
        <p:sp>
          <p:nvSpPr>
            <p:cNvPr id="19" name="圆角矩形 15">
              <a:extLst>
                <a:ext uri="{FF2B5EF4-FFF2-40B4-BE49-F238E27FC236}">
                  <a16:creationId xmlns:a16="http://schemas.microsoft.com/office/drawing/2014/main" id="{106F021E-0544-4CAB-A279-E142B99BA9A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C8D5DC-9438-4A3C-A0BD-1B7076B80DBD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ResultsViewer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FC Matrix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基本显示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1ECD1DC-45B5-461A-B9FD-3C5A09A40E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53" y="833362"/>
            <a:ext cx="6324195" cy="5904892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6F1390BC-73A1-4F78-B784-41F57D1BFC02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B61774B9-88B5-486F-842C-4412FD2765B6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8392DA4-4EFA-4AE4-B9FD-088889B36A97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394FEF2C-A8C1-425E-BBC5-3491D92F8400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0914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47E6796-7A3A-4218-B81E-0F0F7B265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254" y="0"/>
            <a:ext cx="5433646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A3B080B-D1B6-4385-BB32-4B2E501DF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0"/>
            <a:ext cx="4909324" cy="68580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E855D81-5A71-4651-B747-ABDFCF2AE836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654BE741-FCD5-48DC-A6E3-9D8902B27841}"/>
              </a:ext>
            </a:extLst>
          </p:cNvPr>
          <p:cNvGrpSpPr/>
          <p:nvPr/>
        </p:nvGrpSpPr>
        <p:grpSpPr>
          <a:xfrm>
            <a:off x="2694872" y="128890"/>
            <a:ext cx="6789557" cy="604815"/>
            <a:chOff x="3452191" y="255884"/>
            <a:chExt cx="1954696" cy="453611"/>
          </a:xfrm>
        </p:grpSpPr>
        <p:sp>
          <p:nvSpPr>
            <p:cNvPr id="19" name="圆角矩形 15">
              <a:extLst>
                <a:ext uri="{FF2B5EF4-FFF2-40B4-BE49-F238E27FC236}">
                  <a16:creationId xmlns:a16="http://schemas.microsoft.com/office/drawing/2014/main" id="{106F021E-0544-4CAB-A279-E142B99BA9AF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C8D5DC-9438-4A3C-A0BD-1B7076B80DBD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ResultsViewer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FC Matrix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高级显示</a:t>
              </a:r>
            </a:p>
          </p:txBody>
        </p:sp>
      </p:grp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9908F38-A39C-4F9E-96CB-BB578180A097}"/>
              </a:ext>
            </a:extLst>
          </p:cNvPr>
          <p:cNvSpPr/>
          <p:nvPr/>
        </p:nvSpPr>
        <p:spPr>
          <a:xfrm>
            <a:off x="721103" y="5557570"/>
            <a:ext cx="4787917" cy="1171539"/>
          </a:xfrm>
          <a:prstGeom prst="roundRect">
            <a:avLst/>
          </a:prstGeom>
          <a:noFill/>
          <a:ln w="349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08FF8FF9-4BE5-438F-BAA8-E10B44BE086D}"/>
              </a:ext>
            </a:extLst>
          </p:cNvPr>
          <p:cNvSpPr/>
          <p:nvPr/>
        </p:nvSpPr>
        <p:spPr>
          <a:xfrm>
            <a:off x="822711" y="815467"/>
            <a:ext cx="4584700" cy="366357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添加：高级显示所需信息 </a:t>
            </a:r>
            <a:r>
              <a:rPr lang="en-US" altLang="zh-CN" b="1" dirty="0">
                <a:solidFill>
                  <a:schemeClr val="accent2"/>
                </a:solidFill>
              </a:rPr>
              <a:t>(*.xlsx)</a:t>
            </a: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高级显示</a:t>
            </a:r>
            <a:r>
              <a:rPr lang="en-US" altLang="zh-CN" b="1" dirty="0">
                <a:solidFill>
                  <a:schemeClr val="accent2"/>
                </a:solidFill>
              </a:rPr>
              <a:t>1</a:t>
            </a:r>
            <a:r>
              <a:rPr lang="zh-CN" altLang="en-US" b="1" dirty="0">
                <a:solidFill>
                  <a:schemeClr val="accent2"/>
                </a:solidFill>
              </a:rPr>
              <a:t>：导的重排</a:t>
            </a:r>
            <a:r>
              <a:rPr lang="en-US" altLang="zh-CN" b="1" dirty="0">
                <a:solidFill>
                  <a:schemeClr val="accent2"/>
                </a:solidFill>
              </a:rPr>
              <a:t>/</a:t>
            </a:r>
            <a:r>
              <a:rPr lang="zh-CN" altLang="en-US" b="1" dirty="0">
                <a:solidFill>
                  <a:schemeClr val="accent2"/>
                </a:solidFill>
              </a:rPr>
              <a:t>显示部分导 （一列）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高级显示</a:t>
            </a:r>
            <a:r>
              <a:rPr lang="en-US" altLang="zh-CN" b="1" dirty="0">
                <a:solidFill>
                  <a:schemeClr val="accent2"/>
                </a:solidFill>
              </a:rPr>
              <a:t>2</a:t>
            </a:r>
            <a:r>
              <a:rPr lang="zh-CN" altLang="en-US" b="1" dirty="0">
                <a:solidFill>
                  <a:schemeClr val="accent2"/>
                </a:solidFill>
              </a:rPr>
              <a:t>：划分子网络 </a:t>
            </a:r>
            <a:r>
              <a:rPr lang="en-US" altLang="zh-CN" b="1" dirty="0">
                <a:solidFill>
                  <a:schemeClr val="accent2"/>
                </a:solidFill>
              </a:rPr>
              <a:t>(</a:t>
            </a:r>
            <a:r>
              <a:rPr lang="zh-CN" altLang="en-US" b="1" dirty="0">
                <a:solidFill>
                  <a:schemeClr val="accent2"/>
                </a:solidFill>
              </a:rPr>
              <a:t>五列</a:t>
            </a:r>
            <a:r>
              <a:rPr lang="en-US" altLang="zh-CN" b="1" dirty="0">
                <a:solidFill>
                  <a:schemeClr val="accent2"/>
                </a:solidFill>
              </a:rPr>
              <a:t>)</a:t>
            </a: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r>
              <a:rPr lang="zh-CN" altLang="en-US" b="1" dirty="0">
                <a:solidFill>
                  <a:schemeClr val="accent2"/>
                </a:solidFill>
              </a:rPr>
              <a:t>高级显示</a:t>
            </a:r>
            <a:r>
              <a:rPr lang="en-US" altLang="zh-CN" b="1" dirty="0">
                <a:solidFill>
                  <a:schemeClr val="accent2"/>
                </a:solidFill>
              </a:rPr>
              <a:t>3</a:t>
            </a:r>
            <a:r>
              <a:rPr lang="zh-CN" altLang="en-US" b="1" dirty="0">
                <a:solidFill>
                  <a:schemeClr val="accent2"/>
                </a:solidFill>
              </a:rPr>
              <a:t>：生成</a:t>
            </a:r>
            <a:r>
              <a:rPr lang="en-US" altLang="zh-CN" b="1" dirty="0">
                <a:solidFill>
                  <a:schemeClr val="accent2"/>
                </a:solidFill>
              </a:rPr>
              <a:t>node</a:t>
            </a:r>
            <a:r>
              <a:rPr lang="zh-CN" altLang="en-US" b="1" dirty="0">
                <a:solidFill>
                  <a:schemeClr val="accent2"/>
                </a:solidFill>
              </a:rPr>
              <a:t>和</a:t>
            </a:r>
            <a:r>
              <a:rPr lang="en-US" altLang="zh-CN" b="1" dirty="0">
                <a:solidFill>
                  <a:schemeClr val="accent2"/>
                </a:solidFill>
              </a:rPr>
              <a:t>edge</a:t>
            </a:r>
            <a:r>
              <a:rPr lang="zh-CN" altLang="en-US" b="1" dirty="0">
                <a:solidFill>
                  <a:schemeClr val="accent2"/>
                </a:solidFill>
              </a:rPr>
              <a:t>文件后，有外部软件显示（九列）</a:t>
            </a:r>
            <a:endParaRPr lang="en-US" altLang="zh-CN" b="1" dirty="0">
              <a:solidFill>
                <a:schemeClr val="accent2"/>
              </a:solidFill>
            </a:endParaRPr>
          </a:p>
          <a:p>
            <a:pPr algn="just"/>
            <a:endParaRPr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CB7F9C04-69D4-4A82-AF08-F682ED4CD2CB}"/>
              </a:ext>
            </a:extLst>
          </p:cNvPr>
          <p:cNvSpPr/>
          <p:nvPr/>
        </p:nvSpPr>
        <p:spPr>
          <a:xfrm>
            <a:off x="6268135" y="800100"/>
            <a:ext cx="605790" cy="5634990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997C89EA-BBCF-417E-BEF3-EB94224BA78D}"/>
              </a:ext>
            </a:extLst>
          </p:cNvPr>
          <p:cNvSpPr/>
          <p:nvPr/>
        </p:nvSpPr>
        <p:spPr>
          <a:xfrm>
            <a:off x="6268134" y="800100"/>
            <a:ext cx="2984526" cy="5634990"/>
          </a:xfrm>
          <a:prstGeom prst="roundRect">
            <a:avLst/>
          </a:prstGeom>
          <a:noFill/>
          <a:ln w="317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4749A07C-D387-4464-954C-D8B82B6425C5}"/>
              </a:ext>
            </a:extLst>
          </p:cNvPr>
          <p:cNvSpPr/>
          <p:nvPr/>
        </p:nvSpPr>
        <p:spPr>
          <a:xfrm>
            <a:off x="6268133" y="800100"/>
            <a:ext cx="5080182" cy="5634990"/>
          </a:xfrm>
          <a:prstGeom prst="roundRect">
            <a:avLst/>
          </a:prstGeom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5EDB938-93F4-4F90-A7A1-A34B4F8D26D5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7335C079-73D9-4BEA-810C-0956AE4FC479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FBA86996-9E85-4CE0-A831-F476EF1C43B2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BE2D4237-AB7F-43E0-B731-8595D53FC386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2189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20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8C7DE5B-D143-48EE-B085-3D891EFF7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293" y="995265"/>
            <a:ext cx="6248763" cy="568190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C5346B7-B270-4B2A-B64E-074A9130F8B3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3D177820-3512-4419-8323-8552DF5A85F8}"/>
              </a:ext>
            </a:extLst>
          </p:cNvPr>
          <p:cNvGrpSpPr/>
          <p:nvPr/>
        </p:nvGrpSpPr>
        <p:grpSpPr>
          <a:xfrm>
            <a:off x="2694872" y="128890"/>
            <a:ext cx="6789557" cy="604815"/>
            <a:chOff x="3452191" y="255884"/>
            <a:chExt cx="1954696" cy="453611"/>
          </a:xfrm>
        </p:grpSpPr>
        <p:sp>
          <p:nvSpPr>
            <p:cNvPr id="10" name="圆角矩形 15">
              <a:extLst>
                <a:ext uri="{FF2B5EF4-FFF2-40B4-BE49-F238E27FC236}">
                  <a16:creationId xmlns:a16="http://schemas.microsoft.com/office/drawing/2014/main" id="{7FC2F477-4DF9-4241-B23A-F2F5D774A479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8ABBB699-5DE6-4E28-A178-A0AC4D8F4585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ResultsViewer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FC Matrix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高级显示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0B660E9-4C63-477D-B49B-D6922027467B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4210BE5-CDE6-4A1C-89C7-E049E368013D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4260AEF4-3B4A-44F6-80D8-3DFC85CE74A0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A96ECC58-CD24-4B85-8DC8-86DD053D23B0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964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1E14D83-8D7A-4AB4-A172-897A698976E7}"/>
              </a:ext>
            </a:extLst>
          </p:cNvPr>
          <p:cNvSpPr/>
          <p:nvPr/>
        </p:nvSpPr>
        <p:spPr>
          <a:xfrm>
            <a:off x="2267642" y="2884878"/>
            <a:ext cx="2071215" cy="1456044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4506664" y="128890"/>
            <a:ext cx="4007419" cy="604815"/>
            <a:chOff x="3298420" y="255884"/>
            <a:chExt cx="2333838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77735" y="307370"/>
              <a:ext cx="2175207" cy="3462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fNIRS 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数据格式转换</a:t>
              </a: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715FBB1E-D44E-42A2-BF12-61D1867EA74B}"/>
              </a:ext>
            </a:extLst>
          </p:cNvPr>
          <p:cNvSpPr txBox="1"/>
          <p:nvPr/>
        </p:nvSpPr>
        <p:spPr>
          <a:xfrm>
            <a:off x="660399" y="4736215"/>
            <a:ext cx="4619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原始血氧数据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格式</a:t>
            </a:r>
            <a:r>
              <a:rPr lang="en-US" altLang="zh-CN" dirty="0"/>
              <a:t>: csv or txt</a:t>
            </a:r>
          </a:p>
          <a:p>
            <a:pPr lvl="1"/>
            <a:r>
              <a:rPr lang="zh-CN" altLang="en-US" dirty="0"/>
              <a:t>内容</a:t>
            </a:r>
            <a:r>
              <a:rPr lang="en-US" altLang="zh-CN" dirty="0"/>
              <a:t>: </a:t>
            </a:r>
            <a:r>
              <a:rPr lang="zh-CN" altLang="en-US" dirty="0"/>
              <a:t>血氧时间序列及采集参数等信息</a:t>
            </a:r>
            <a:endParaRPr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406834A-95E6-450F-BB39-850F0269E5AA}"/>
              </a:ext>
            </a:extLst>
          </p:cNvPr>
          <p:cNvSpPr txBox="1"/>
          <p:nvPr/>
        </p:nvSpPr>
        <p:spPr>
          <a:xfrm>
            <a:off x="6687403" y="4736215"/>
            <a:ext cx="48314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数据转换之后的新数据：</a:t>
            </a:r>
            <a:endParaRPr lang="en-US" altLang="zh-CN" dirty="0"/>
          </a:p>
          <a:p>
            <a:pPr lvl="1"/>
            <a:r>
              <a:rPr lang="zh-CN" altLang="en-US" dirty="0"/>
              <a:t>格式： </a:t>
            </a:r>
            <a:r>
              <a:rPr lang="en-US" altLang="zh-CN" dirty="0"/>
              <a:t>mat</a:t>
            </a:r>
          </a:p>
          <a:p>
            <a:pPr lvl="1"/>
            <a:r>
              <a:rPr lang="zh-CN" altLang="en-US" dirty="0"/>
              <a:t>内容： 血氧数据时间序列等采集参数信息</a:t>
            </a:r>
            <a:endParaRPr lang="en-US" altLang="zh-CN" dirty="0"/>
          </a:p>
          <a:p>
            <a:pPr lvl="2"/>
            <a:r>
              <a:rPr lang="en-US" altLang="zh-CN" dirty="0"/>
              <a:t>     2</a:t>
            </a:r>
            <a:r>
              <a:rPr lang="zh-CN" altLang="en-US" dirty="0"/>
              <a:t>维光极板排布几何形状</a:t>
            </a:r>
            <a:endParaRPr lang="en-US" altLang="zh-CN" dirty="0"/>
          </a:p>
          <a:p>
            <a:pPr lvl="2"/>
            <a:r>
              <a:rPr lang="en-US" altLang="zh-CN" dirty="0"/>
              <a:t>     3</a:t>
            </a:r>
            <a:r>
              <a:rPr lang="zh-CN" altLang="en-US" dirty="0"/>
              <a:t>维</a:t>
            </a:r>
            <a:r>
              <a:rPr lang="en-US" altLang="zh-CN" dirty="0"/>
              <a:t>MNI</a:t>
            </a:r>
            <a:r>
              <a:rPr lang="zh-CN" altLang="en-US" dirty="0"/>
              <a:t>坐标</a:t>
            </a:r>
          </a:p>
        </p:txBody>
      </p: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01BBA6B-CC14-41B8-8965-3857800E823D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4317170" y="2337888"/>
            <a:ext cx="4007420" cy="1"/>
          </a:xfrm>
          <a:prstGeom prst="straightConnector1">
            <a:avLst/>
          </a:prstGeom>
          <a:ln w="3175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218472A5-12EB-49F6-B26B-57F00B6790FB}"/>
              </a:ext>
            </a:extLst>
          </p:cNvPr>
          <p:cNvGrpSpPr/>
          <p:nvPr/>
        </p:nvGrpSpPr>
        <p:grpSpPr>
          <a:xfrm>
            <a:off x="2281290" y="2065600"/>
            <a:ext cx="2071215" cy="544577"/>
            <a:chOff x="2780797" y="3655469"/>
            <a:chExt cx="2071215" cy="54457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1BA0A19A-CA46-48B7-BCC7-11D22AF6D07B}"/>
                </a:ext>
              </a:extLst>
            </p:cNvPr>
            <p:cNvSpPr/>
            <p:nvPr/>
          </p:nvSpPr>
          <p:spPr>
            <a:xfrm>
              <a:off x="2780797" y="3696925"/>
              <a:ext cx="2071215" cy="461665"/>
            </a:xfrm>
            <a:prstGeom prst="rect">
              <a:avLst/>
            </a:prstGeom>
            <a:ln w="19050" cap="rnd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/>
                <a:t>原始血氧数据</a:t>
              </a:r>
            </a:p>
          </p:txBody>
        </p:sp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F57C1C12-E446-4D2B-92A2-497F17143529}"/>
                </a:ext>
              </a:extLst>
            </p:cNvPr>
            <p:cNvSpPr/>
            <p:nvPr/>
          </p:nvSpPr>
          <p:spPr>
            <a:xfrm>
              <a:off x="2827561" y="3655469"/>
              <a:ext cx="1977686" cy="544577"/>
            </a:xfrm>
            <a:prstGeom prst="roundRect">
              <a:avLst/>
            </a:prstGeom>
            <a:noFill/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DCC4062-A7B5-44CB-A8AA-90640BFA0DA2}"/>
              </a:ext>
            </a:extLst>
          </p:cNvPr>
          <p:cNvGrpSpPr/>
          <p:nvPr/>
        </p:nvGrpSpPr>
        <p:grpSpPr>
          <a:xfrm>
            <a:off x="2255558" y="2927805"/>
            <a:ext cx="2071215" cy="544577"/>
            <a:chOff x="2943515" y="5600186"/>
            <a:chExt cx="2071215" cy="54457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071729A-D91C-43A1-88B7-DE13D430C9E2}"/>
                </a:ext>
              </a:extLst>
            </p:cNvPr>
            <p:cNvSpPr/>
            <p:nvPr/>
          </p:nvSpPr>
          <p:spPr>
            <a:xfrm>
              <a:off x="2943515" y="5621572"/>
              <a:ext cx="2071215" cy="461665"/>
            </a:xfrm>
            <a:prstGeom prst="rect">
              <a:avLst/>
            </a:prstGeom>
            <a:ln w="19050" cap="rnd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/>
                <a:t>光极板排布</a:t>
              </a:r>
            </a:p>
          </p:txBody>
        </p:sp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584FD50B-D815-4A66-B5C6-58A0454CEB2A}"/>
                </a:ext>
              </a:extLst>
            </p:cNvPr>
            <p:cNvSpPr/>
            <p:nvPr/>
          </p:nvSpPr>
          <p:spPr>
            <a:xfrm>
              <a:off x="3005881" y="5600186"/>
              <a:ext cx="1977686" cy="544577"/>
            </a:xfrm>
            <a:prstGeom prst="roundRect">
              <a:avLst/>
            </a:prstGeom>
            <a:noFill/>
            <a:ln w="254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FB8DCC4-856B-4B1B-8F4E-B5725CAC85F6}"/>
              </a:ext>
            </a:extLst>
          </p:cNvPr>
          <p:cNvGrpSpPr/>
          <p:nvPr/>
        </p:nvGrpSpPr>
        <p:grpSpPr>
          <a:xfrm>
            <a:off x="2245955" y="3741753"/>
            <a:ext cx="2071215" cy="544577"/>
            <a:chOff x="2966628" y="4507563"/>
            <a:chExt cx="2071215" cy="54457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42947E44-ADAE-49DE-9FDB-BEE783B66886}"/>
                </a:ext>
              </a:extLst>
            </p:cNvPr>
            <p:cNvSpPr/>
            <p:nvPr/>
          </p:nvSpPr>
          <p:spPr>
            <a:xfrm>
              <a:off x="2966628" y="4590475"/>
              <a:ext cx="2071215" cy="461665"/>
            </a:xfrm>
            <a:prstGeom prst="rect">
              <a:avLst/>
            </a:prstGeom>
            <a:ln w="19050" cap="rnd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三维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MNI</a:t>
              </a:r>
              <a:r>
                <a: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数据</a:t>
              </a:r>
            </a:p>
          </p:txBody>
        </p: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A4871B5D-2946-4B2E-B08C-DE9B39D56F46}"/>
                </a:ext>
              </a:extLst>
            </p:cNvPr>
            <p:cNvSpPr/>
            <p:nvPr/>
          </p:nvSpPr>
          <p:spPr>
            <a:xfrm>
              <a:off x="3013393" y="4507563"/>
              <a:ext cx="1977686" cy="544577"/>
            </a:xfrm>
            <a:prstGeom prst="roundRect">
              <a:avLst/>
            </a:prstGeom>
            <a:noFill/>
            <a:ln w="25400"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12C1FDE-ABD3-4C48-93F3-9285455B697C}"/>
              </a:ext>
            </a:extLst>
          </p:cNvPr>
          <p:cNvGrpSpPr/>
          <p:nvPr/>
        </p:nvGrpSpPr>
        <p:grpSpPr>
          <a:xfrm>
            <a:off x="5279558" y="2065600"/>
            <a:ext cx="2071215" cy="544577"/>
            <a:chOff x="2780797" y="3655469"/>
            <a:chExt cx="2071215" cy="544577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6EC3BFA8-B4EF-4F04-9D27-70FE5C7BEB36}"/>
                </a:ext>
              </a:extLst>
            </p:cNvPr>
            <p:cNvSpPr/>
            <p:nvPr/>
          </p:nvSpPr>
          <p:spPr>
            <a:xfrm>
              <a:off x="2827561" y="3655469"/>
              <a:ext cx="1977686" cy="54457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FE0C7269-AA30-41C1-990D-AEF03826D04C}"/>
                </a:ext>
              </a:extLst>
            </p:cNvPr>
            <p:cNvSpPr/>
            <p:nvPr/>
          </p:nvSpPr>
          <p:spPr>
            <a:xfrm>
              <a:off x="2780797" y="3696925"/>
              <a:ext cx="2071215" cy="461665"/>
            </a:xfrm>
            <a:prstGeom prst="rect">
              <a:avLst/>
            </a:prstGeom>
            <a:ln w="19050" cap="rnd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/>
                <a:t>数据格式转换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739B166-D872-4D67-8B1B-F1D78C3B0EC6}"/>
              </a:ext>
            </a:extLst>
          </p:cNvPr>
          <p:cNvGrpSpPr/>
          <p:nvPr/>
        </p:nvGrpSpPr>
        <p:grpSpPr>
          <a:xfrm>
            <a:off x="8277826" y="2065600"/>
            <a:ext cx="2071215" cy="544577"/>
            <a:chOff x="2780797" y="3655469"/>
            <a:chExt cx="2071215" cy="544577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9359BD17-7CA3-4E2A-87F8-2EE56344E290}"/>
                </a:ext>
              </a:extLst>
            </p:cNvPr>
            <p:cNvSpPr/>
            <p:nvPr/>
          </p:nvSpPr>
          <p:spPr>
            <a:xfrm>
              <a:off x="2827561" y="3655469"/>
              <a:ext cx="1977686" cy="544577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8A98853-28E3-4A87-9A6A-26A6FAB7FEC3}"/>
                </a:ext>
              </a:extLst>
            </p:cNvPr>
            <p:cNvSpPr/>
            <p:nvPr/>
          </p:nvSpPr>
          <p:spPr>
            <a:xfrm>
              <a:off x="2780797" y="3696925"/>
              <a:ext cx="2071215" cy="461665"/>
            </a:xfrm>
            <a:prstGeom prst="rect">
              <a:avLst/>
            </a:prstGeom>
            <a:ln w="19050" cap="rnd">
              <a:noFill/>
              <a:prstDash val="solid"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dirty="0"/>
                <a:t>新的数据格式</a:t>
              </a:r>
            </a:p>
          </p:txBody>
        </p:sp>
      </p:grp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040B51D-0655-4F07-99DC-136AAFBD2AC5}"/>
              </a:ext>
            </a:extLst>
          </p:cNvPr>
          <p:cNvCxnSpPr>
            <a:cxnSpLocks/>
            <a:stCxn id="49" idx="3"/>
          </p:cNvCxnSpPr>
          <p:nvPr/>
        </p:nvCxnSpPr>
        <p:spPr>
          <a:xfrm flipV="1">
            <a:off x="4338857" y="2644720"/>
            <a:ext cx="1270373" cy="968180"/>
          </a:xfrm>
          <a:prstGeom prst="straightConnector1">
            <a:avLst/>
          </a:prstGeom>
          <a:ln w="38100">
            <a:prstDash val="sysDash"/>
            <a:headEnd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椭圆 51">
            <a:extLst>
              <a:ext uri="{FF2B5EF4-FFF2-40B4-BE49-F238E27FC236}">
                <a16:creationId xmlns:a16="http://schemas.microsoft.com/office/drawing/2014/main" id="{86675181-D0B2-4EBD-A2AE-7AE8541C4321}"/>
              </a:ext>
            </a:extLst>
          </p:cNvPr>
          <p:cNvSpPr/>
          <p:nvPr/>
        </p:nvSpPr>
        <p:spPr>
          <a:xfrm>
            <a:off x="363656" y="128890"/>
            <a:ext cx="656077" cy="6560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5F5A9013-4CEA-4761-AF7D-F891D620D4BE}"/>
              </a:ext>
            </a:extLst>
          </p:cNvPr>
          <p:cNvSpPr/>
          <p:nvPr/>
        </p:nvSpPr>
        <p:spPr>
          <a:xfrm>
            <a:off x="1031289" y="523526"/>
            <a:ext cx="225249" cy="225249"/>
          </a:xfrm>
          <a:prstGeom prst="ellipse">
            <a:avLst/>
          </a:prstGeom>
          <a:gradFill flip="none" rotWithShape="1">
            <a:gsLst>
              <a:gs pos="0">
                <a:srgbClr val="5596A7"/>
              </a:gs>
              <a:gs pos="100000">
                <a:schemeClr val="tx2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5596A7"/>
                </a:gs>
              </a:gsLst>
              <a:lin ang="18900000" scaled="1"/>
              <a:tileRect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678A16D6-5F51-4FBD-91AA-EB2EBA507444}"/>
              </a:ext>
            </a:extLst>
          </p:cNvPr>
          <p:cNvSpPr/>
          <p:nvPr/>
        </p:nvSpPr>
        <p:spPr>
          <a:xfrm>
            <a:off x="225302" y="647157"/>
            <a:ext cx="223641" cy="22364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68944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88829" y="281153"/>
            <a:ext cx="491655" cy="318516"/>
          </a:xfrm>
          <a:prstGeom prst="rect">
            <a:avLst/>
          </a:prstGeom>
          <a:noFill/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7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" name="图片 6">
            <a:hlinkClick r:id="rId3" action="ppaction://hlinkfile"/>
            <a:extLst>
              <a:ext uri="{FF2B5EF4-FFF2-40B4-BE49-F238E27FC236}">
                <a16:creationId xmlns:a16="http://schemas.microsoft.com/office/drawing/2014/main" id="{89C413EE-4729-4049-826C-3F377B859C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103" y="191180"/>
            <a:ext cx="8889093" cy="666682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699BCC-1047-423B-9C96-98C6D030F5F4}"/>
              </a:ext>
            </a:extLst>
          </p:cNvPr>
          <p:cNvSpPr/>
          <p:nvPr/>
        </p:nvSpPr>
        <p:spPr>
          <a:xfrm>
            <a:off x="0" y="146212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E4BE6B1-900D-4C4B-8AA4-76DBF09CC747}"/>
              </a:ext>
            </a:extLst>
          </p:cNvPr>
          <p:cNvGrpSpPr/>
          <p:nvPr/>
        </p:nvGrpSpPr>
        <p:grpSpPr>
          <a:xfrm>
            <a:off x="2694872" y="128890"/>
            <a:ext cx="6789557" cy="604815"/>
            <a:chOff x="3452191" y="255884"/>
            <a:chExt cx="1954696" cy="453611"/>
          </a:xfrm>
        </p:grpSpPr>
        <p:sp>
          <p:nvSpPr>
            <p:cNvPr id="10" name="圆角矩形 15">
              <a:extLst>
                <a:ext uri="{FF2B5EF4-FFF2-40B4-BE49-F238E27FC236}">
                  <a16:creationId xmlns:a16="http://schemas.microsoft.com/office/drawing/2014/main" id="{402F253A-2748-4007-A3B6-A048591622C8}"/>
                </a:ext>
              </a:extLst>
            </p:cNvPr>
            <p:cNvSpPr/>
            <p:nvPr/>
          </p:nvSpPr>
          <p:spPr>
            <a:xfrm>
              <a:off x="3452191" y="255884"/>
              <a:ext cx="1954696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D0AE74D6-B3F3-4901-8EE8-56DBB08463B0}"/>
                </a:ext>
              </a:extLst>
            </p:cNvPr>
            <p:cNvSpPr txBox="1"/>
            <p:nvPr/>
          </p:nvSpPr>
          <p:spPr>
            <a:xfrm>
              <a:off x="3610824" y="307370"/>
              <a:ext cx="164865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 err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ResultsViewer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FC Matrix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高级显示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A858483A-AC20-4EDA-A346-03215F5FDE4F}"/>
              </a:ext>
            </a:extLst>
          </p:cNvPr>
          <p:cNvSpPr/>
          <p:nvPr/>
        </p:nvSpPr>
        <p:spPr>
          <a:xfrm>
            <a:off x="1444316" y="6131330"/>
            <a:ext cx="9290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rgbClr val="FF0000"/>
                </a:solidFill>
                <a:latin typeface="arial" panose="020B0604020202020204" pitchFamily="34" charset="0"/>
              </a:rPr>
              <a:t>BrainNet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</a:rPr>
              <a:t> Viewer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: A Network Visualization Tool for Human Brain </a:t>
            </a:r>
            <a:r>
              <a:rPr lang="en-US" altLang="zh-CN" b="1" dirty="0" err="1">
                <a:solidFill>
                  <a:srgbClr val="000000"/>
                </a:solidFill>
                <a:latin typeface="arial" panose="020B0604020202020204" pitchFamily="34" charset="0"/>
              </a:rPr>
              <a:t>Connectomics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Xia M,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He Y</a:t>
            </a:r>
            <a:r>
              <a:rPr lang="zh-CN" alt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，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et al. 2013, </a:t>
            </a:r>
            <a:r>
              <a:rPr lang="en-US" altLang="zh-CN" b="1" dirty="0" err="1">
                <a:solidFill>
                  <a:srgbClr val="000000"/>
                </a:solidFill>
                <a:latin typeface="arial" panose="020B0604020202020204" pitchFamily="34" charset="0"/>
              </a:rPr>
              <a:t>Plosone</a:t>
            </a: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1D3468E5-EA2C-4B7F-9E2A-F741821C24EE}"/>
              </a:ext>
            </a:extLst>
          </p:cNvPr>
          <p:cNvGrpSpPr/>
          <p:nvPr/>
        </p:nvGrpSpPr>
        <p:grpSpPr>
          <a:xfrm>
            <a:off x="225302" y="128890"/>
            <a:ext cx="1031236" cy="741908"/>
            <a:chOff x="225302" y="128890"/>
            <a:chExt cx="1031236" cy="741908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128E682E-0BBD-4740-A722-D1A45B117637}"/>
                </a:ext>
              </a:extLst>
            </p:cNvPr>
            <p:cNvSpPr/>
            <p:nvPr/>
          </p:nvSpPr>
          <p:spPr>
            <a:xfrm>
              <a:off x="363656" y="128890"/>
              <a:ext cx="656077" cy="656077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250ED12-5CAF-4766-8CF4-4F3D79BB838F}"/>
                </a:ext>
              </a:extLst>
            </p:cNvPr>
            <p:cNvSpPr/>
            <p:nvPr/>
          </p:nvSpPr>
          <p:spPr>
            <a:xfrm>
              <a:off x="1031289" y="523526"/>
              <a:ext cx="225249" cy="225249"/>
            </a:xfrm>
            <a:prstGeom prst="ellipse">
              <a:avLst/>
            </a:prstGeom>
            <a:gradFill flip="none" rotWithShape="1">
              <a:gsLst>
                <a:gs pos="0">
                  <a:srgbClr val="5596A7"/>
                </a:gs>
                <a:gs pos="100000">
                  <a:schemeClr val="tx2">
                    <a:lumMod val="75000"/>
                  </a:schemeClr>
                </a:gs>
              </a:gsLst>
              <a:lin ang="18900000" scaled="1"/>
              <a:tileRect/>
            </a:gradFill>
            <a:ln w="9525">
              <a:gradFill flip="none" rotWithShape="1">
                <a:gsLst>
                  <a:gs pos="0">
                    <a:schemeClr val="tx2">
                      <a:lumMod val="75000"/>
                    </a:schemeClr>
                  </a:gs>
                  <a:gs pos="100000">
                    <a:srgbClr val="5596A7"/>
                  </a:gs>
                </a:gsLst>
                <a:lin ang="18900000" scaled="1"/>
                <a:tileRect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35F105DA-2E03-4F6E-95D6-508D2B37E352}"/>
                </a:ext>
              </a:extLst>
            </p:cNvPr>
            <p:cNvSpPr/>
            <p:nvPr/>
          </p:nvSpPr>
          <p:spPr>
            <a:xfrm>
              <a:off x="225302" y="647157"/>
              <a:ext cx="223641" cy="223641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50800" dist="254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42098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/>
          <p:cNvSpPr/>
          <p:nvPr/>
        </p:nvSpPr>
        <p:spPr>
          <a:xfrm>
            <a:off x="2" y="2087706"/>
            <a:ext cx="1012964" cy="2072735"/>
          </a:xfrm>
          <a:custGeom>
            <a:avLst/>
            <a:gdLst>
              <a:gd name="connsiteX0" fmla="*/ 0 w 759723"/>
              <a:gd name="connsiteY0" fmla="*/ 0 h 1554551"/>
              <a:gd name="connsiteX1" fmla="*/ 759723 w 759723"/>
              <a:gd name="connsiteY1" fmla="*/ 0 h 1554551"/>
              <a:gd name="connsiteX2" fmla="*/ 759723 w 759723"/>
              <a:gd name="connsiteY2" fmla="*/ 1554551 h 1554551"/>
              <a:gd name="connsiteX3" fmla="*/ 0 w 759723"/>
              <a:gd name="connsiteY3" fmla="*/ 1554551 h 1554551"/>
              <a:gd name="connsiteX4" fmla="*/ 0 w 759723"/>
              <a:gd name="connsiteY4" fmla="*/ 0 h 15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9723" h="1554551">
                <a:moveTo>
                  <a:pt x="0" y="0"/>
                </a:moveTo>
                <a:lnTo>
                  <a:pt x="759723" y="0"/>
                </a:lnTo>
                <a:lnTo>
                  <a:pt x="759723" y="1554551"/>
                </a:lnTo>
                <a:lnTo>
                  <a:pt x="0" y="1554551"/>
                </a:lnTo>
                <a:lnTo>
                  <a:pt x="0" y="0"/>
                </a:lnTo>
                <a:close/>
              </a:path>
            </a:pathLst>
          </a:cu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3" name="任意多边形 12"/>
          <p:cNvSpPr/>
          <p:nvPr/>
        </p:nvSpPr>
        <p:spPr>
          <a:xfrm>
            <a:off x="1481207" y="2087706"/>
            <a:ext cx="10710791" cy="2072735"/>
          </a:xfrm>
          <a:custGeom>
            <a:avLst/>
            <a:gdLst>
              <a:gd name="connsiteX0" fmla="*/ 0 w 8033094"/>
              <a:gd name="connsiteY0" fmla="*/ 0 h 1554551"/>
              <a:gd name="connsiteX1" fmla="*/ 8033094 w 8033094"/>
              <a:gd name="connsiteY1" fmla="*/ 0 h 1554551"/>
              <a:gd name="connsiteX2" fmla="*/ 8033094 w 8033094"/>
              <a:gd name="connsiteY2" fmla="*/ 1554551 h 1554551"/>
              <a:gd name="connsiteX3" fmla="*/ 0 w 8033094"/>
              <a:gd name="connsiteY3" fmla="*/ 1554551 h 1554551"/>
              <a:gd name="connsiteX4" fmla="*/ 0 w 8033094"/>
              <a:gd name="connsiteY4" fmla="*/ 0 h 155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33094" h="1554551">
                <a:moveTo>
                  <a:pt x="0" y="0"/>
                </a:moveTo>
                <a:lnTo>
                  <a:pt x="8033094" y="0"/>
                </a:lnTo>
                <a:lnTo>
                  <a:pt x="8033094" y="1554551"/>
                </a:lnTo>
                <a:lnTo>
                  <a:pt x="0" y="1554551"/>
                </a:lnTo>
                <a:lnTo>
                  <a:pt x="0" y="0"/>
                </a:lnTo>
                <a:close/>
              </a:path>
            </a:pathLst>
          </a:cu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椭圆 2"/>
          <p:cNvSpPr/>
          <p:nvPr/>
        </p:nvSpPr>
        <p:spPr>
          <a:xfrm>
            <a:off x="2646542" y="1560127"/>
            <a:ext cx="3040887" cy="304088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381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190500" dist="635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矩形 5"/>
          <p:cNvSpPr/>
          <p:nvPr/>
        </p:nvSpPr>
        <p:spPr>
          <a:xfrm>
            <a:off x="3797333" y="2857432"/>
            <a:ext cx="739305" cy="4462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3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End</a:t>
            </a:r>
            <a:endParaRPr lang="zh-CN" altLang="en-US" sz="2300" b="1" dirty="0">
              <a:solidFill>
                <a:srgbClr val="5596A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5E3DB6-CB73-4050-8F70-6C5B7F7905E2}"/>
              </a:ext>
            </a:extLst>
          </p:cNvPr>
          <p:cNvSpPr/>
          <p:nvPr/>
        </p:nvSpPr>
        <p:spPr>
          <a:xfrm>
            <a:off x="7799748" y="2831685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sp>
        <p:nvSpPr>
          <p:cNvPr id="8" name="PA_文本框 18">
            <a:extLst>
              <a:ext uri="{FF2B5EF4-FFF2-40B4-BE49-F238E27FC236}">
                <a16:creationId xmlns:a16="http://schemas.microsoft.com/office/drawing/2014/main" id="{627433E0-CD52-4B23-B869-039D2FDAD60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312146" y="4428141"/>
            <a:ext cx="6750566" cy="1077218"/>
          </a:xfrm>
          <a:prstGeom prst="rect">
            <a:avLst/>
          </a:prstGeom>
          <a:noFill/>
          <a:effectLst/>
        </p:spPr>
        <p:txBody>
          <a:bodyPr wrap="none" rtlCol="0" anchor="b" anchorCtr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rgbClr val="6BB2E1">
                    <a:lumMod val="75000"/>
                  </a:srgb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微软雅黑"/>
                <a:ea typeface="微软雅黑"/>
              </a:defRPr>
            </a:lvl1pPr>
          </a:lstStyle>
          <a:p>
            <a:r>
              <a:rPr lang="zh-CN" altLang="en-US" sz="3200" dirty="0">
                <a:solidFill>
                  <a:srgbClr val="5596A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+mn-lt"/>
              </a:rPr>
              <a:t>后续更新，请大家多多关注并引用！</a:t>
            </a:r>
            <a:endParaRPr lang="en-US" altLang="zh-CN" sz="3200" dirty="0">
              <a:solidFill>
                <a:srgbClr val="5596A7"/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+mn-lt"/>
            </a:endParaRPr>
          </a:p>
          <a:p>
            <a:r>
              <a:rPr lang="zh-CN" altLang="en-US" sz="3200" dirty="0">
                <a:solidFill>
                  <a:srgbClr val="5596A7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+mn-lt"/>
              </a:rPr>
              <a:t>版权所有，禁止用于商业用途。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时尚中黑简体" panose="01010104010101010101" pitchFamily="2" charset="-122"/>
              <a:ea typeface="时尚中黑简体" panose="01010104010101010101" pitchFamily="2" charset="-122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4ECA5A-13CE-4F27-824E-822A74351F22}"/>
              </a:ext>
            </a:extLst>
          </p:cNvPr>
          <p:cNvSpPr/>
          <p:nvPr/>
        </p:nvSpPr>
        <p:spPr>
          <a:xfrm>
            <a:off x="6761223" y="5840230"/>
            <a:ext cx="4749453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marL="0" indent="0" algn="r">
              <a:buNone/>
            </a:pPr>
            <a:r>
              <a:rPr lang="zh-CN" altLang="en-US" sz="2000" b="1" dirty="0">
                <a:ln/>
                <a:solidFill>
                  <a:schemeClr val="accent3"/>
                </a:solidFill>
                <a:sym typeface="+mn-lt"/>
              </a:rPr>
              <a:t>邮箱：</a:t>
            </a:r>
            <a:r>
              <a:rPr lang="en-US" altLang="zh-CN" sz="2000" b="1" dirty="0">
                <a:ln/>
                <a:solidFill>
                  <a:schemeClr val="accent3"/>
                </a:solidFill>
                <a:sym typeface="+mn-lt"/>
              </a:rPr>
              <a:t>houxin195776@mail.bnu.edu.cn</a:t>
            </a:r>
            <a:endParaRPr lang="zh-CN" altLang="en-US" sz="2000" b="1" dirty="0">
              <a:ln/>
              <a:solidFill>
                <a:schemeClr val="accent3"/>
              </a:solidFill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713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4207711" y="128890"/>
            <a:ext cx="3763878" cy="604815"/>
            <a:chOff x="3298420" y="255884"/>
            <a:chExt cx="2333838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fNIRS 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原始血氧数据</a:t>
              </a:r>
            </a:p>
          </p:txBody>
        </p:sp>
      </p:grpSp>
      <p:sp>
        <p:nvSpPr>
          <p:cNvPr id="39" name="椭圆 38">
            <a:extLst>
              <a:ext uri="{FF2B5EF4-FFF2-40B4-BE49-F238E27FC236}">
                <a16:creationId xmlns:a16="http://schemas.microsoft.com/office/drawing/2014/main" id="{9E886D92-32E4-4A87-9473-42D09D4DA742}"/>
              </a:ext>
            </a:extLst>
          </p:cNvPr>
          <p:cNvSpPr/>
          <p:nvPr/>
        </p:nvSpPr>
        <p:spPr>
          <a:xfrm>
            <a:off x="363656" y="128890"/>
            <a:ext cx="656077" cy="6560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19CEF096-283B-48B8-9139-3DD6CBBC671E}"/>
              </a:ext>
            </a:extLst>
          </p:cNvPr>
          <p:cNvSpPr/>
          <p:nvPr/>
        </p:nvSpPr>
        <p:spPr>
          <a:xfrm>
            <a:off x="1031289" y="523526"/>
            <a:ext cx="225249" cy="225249"/>
          </a:xfrm>
          <a:prstGeom prst="ellipse">
            <a:avLst/>
          </a:prstGeom>
          <a:gradFill flip="none" rotWithShape="1">
            <a:gsLst>
              <a:gs pos="0">
                <a:srgbClr val="5596A7"/>
              </a:gs>
              <a:gs pos="100000">
                <a:schemeClr val="tx2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5596A7"/>
                </a:gs>
              </a:gsLst>
              <a:lin ang="18900000" scaled="1"/>
              <a:tileRect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6F6D8B54-19FB-48B4-AF08-7EB80171B657}"/>
              </a:ext>
            </a:extLst>
          </p:cNvPr>
          <p:cNvSpPr/>
          <p:nvPr/>
        </p:nvSpPr>
        <p:spPr>
          <a:xfrm>
            <a:off x="225302" y="647157"/>
            <a:ext cx="223641" cy="22364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EF337B-8B43-47A4-BD83-4B185767A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019" y="997368"/>
            <a:ext cx="6345261" cy="586063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AA74244-3967-44BA-8B5A-91C86E21300C}"/>
              </a:ext>
            </a:extLst>
          </p:cNvPr>
          <p:cNvSpPr/>
          <p:nvPr/>
        </p:nvSpPr>
        <p:spPr>
          <a:xfrm>
            <a:off x="5577316" y="2448719"/>
            <a:ext cx="3057247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示</a:t>
            </a:r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例数据：岛津</a:t>
            </a:r>
          </a:p>
        </p:txBody>
      </p:sp>
    </p:spTree>
    <p:extLst>
      <p:ext uri="{BB962C8B-B14F-4D97-AF65-F5344CB8AC3E}">
        <p14:creationId xmlns:p14="http://schemas.microsoft.com/office/powerpoint/2010/main" val="738164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24071"/>
            <a:ext cx="12192000" cy="579120"/>
          </a:xfrm>
          <a:prstGeom prst="rect">
            <a:avLst/>
          </a:prstGeom>
          <a:solidFill>
            <a:srgbClr val="5596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" name="组合 14"/>
          <p:cNvGrpSpPr/>
          <p:nvPr/>
        </p:nvGrpSpPr>
        <p:grpSpPr>
          <a:xfrm>
            <a:off x="4506665" y="128890"/>
            <a:ext cx="3165970" cy="604815"/>
            <a:chOff x="3298420" y="255884"/>
            <a:chExt cx="2333838" cy="453611"/>
          </a:xfrm>
        </p:grpSpPr>
        <p:sp>
          <p:nvSpPr>
            <p:cNvPr id="16" name="圆角矩形 15"/>
            <p:cNvSpPr/>
            <p:nvPr/>
          </p:nvSpPr>
          <p:spPr>
            <a:xfrm>
              <a:off x="3298420" y="255884"/>
              <a:ext cx="2333838" cy="453611"/>
            </a:xfrm>
            <a:prstGeom prst="round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95000"/>
                  </a:schemeClr>
                </a:gs>
              </a:gsLst>
              <a:lin ang="18900000" scaled="1"/>
              <a:tileRect/>
            </a:gradFill>
            <a:ln w="19050"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18900000" scaled="1"/>
                <a:tileRect/>
              </a:gra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377735" y="307370"/>
              <a:ext cx="2175207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fNIRS </a:t>
              </a:r>
              <a:r>
                <a:rPr lang="zh-CN" altLang="en-US" sz="2400" b="1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数据转换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563404-9AA4-4273-A650-F4482A916485}"/>
              </a:ext>
            </a:extLst>
          </p:cNvPr>
          <p:cNvGrpSpPr/>
          <p:nvPr/>
        </p:nvGrpSpPr>
        <p:grpSpPr>
          <a:xfrm>
            <a:off x="457200" y="1256010"/>
            <a:ext cx="7560344" cy="4752381"/>
            <a:chOff x="2240898" y="1256010"/>
            <a:chExt cx="7560344" cy="4752381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3646B9F3-6EFC-49BD-9EDD-1721E7234DCE}"/>
                </a:ext>
              </a:extLst>
            </p:cNvPr>
            <p:cNvGrpSpPr/>
            <p:nvPr/>
          </p:nvGrpSpPr>
          <p:grpSpPr>
            <a:xfrm>
              <a:off x="2240898" y="1256010"/>
              <a:ext cx="7560344" cy="4752381"/>
              <a:chOff x="660400" y="1256010"/>
              <a:chExt cx="7560344" cy="4752381"/>
            </a:xfrm>
          </p:grpSpPr>
          <p:pic>
            <p:nvPicPr>
              <p:cNvPr id="37" name="图片 36">
                <a:extLst>
                  <a:ext uri="{FF2B5EF4-FFF2-40B4-BE49-F238E27FC236}">
                    <a16:creationId xmlns:a16="http://schemas.microsoft.com/office/drawing/2014/main" id="{C1F32905-5A0B-4475-B9DD-1B70C5F709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0400" y="1256010"/>
                <a:ext cx="2847619" cy="4752381"/>
              </a:xfrm>
              <a:prstGeom prst="rect">
                <a:avLst/>
              </a:prstGeom>
            </p:spPr>
          </p:pic>
          <p:pic>
            <p:nvPicPr>
              <p:cNvPr id="3" name="图片 2">
                <a:extLst>
                  <a:ext uri="{FF2B5EF4-FFF2-40B4-BE49-F238E27FC236}">
                    <a16:creationId xmlns:a16="http://schemas.microsoft.com/office/drawing/2014/main" id="{513B8EF8-CE80-4F6F-A637-5B027A7D1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6935" y="1703629"/>
                <a:ext cx="4523809" cy="3857143"/>
              </a:xfrm>
              <a:prstGeom prst="rect">
                <a:avLst/>
              </a:prstGeom>
            </p:spPr>
          </p:pic>
        </p:grpSp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49EA69A8-4575-4139-AF53-4E0EC50C71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54920" y="2302398"/>
              <a:ext cx="703490" cy="913623"/>
            </a:xfrm>
            <a:prstGeom prst="rect">
              <a:avLst/>
            </a:prstGeom>
          </p:spPr>
        </p:pic>
      </p:grpSp>
      <p:sp>
        <p:nvSpPr>
          <p:cNvPr id="43" name="矩形 42">
            <a:extLst>
              <a:ext uri="{FF2B5EF4-FFF2-40B4-BE49-F238E27FC236}">
                <a16:creationId xmlns:a16="http://schemas.microsoft.com/office/drawing/2014/main" id="{45D2D78E-8E81-4467-9893-91F60CABF825}"/>
              </a:ext>
            </a:extLst>
          </p:cNvPr>
          <p:cNvSpPr/>
          <p:nvPr/>
        </p:nvSpPr>
        <p:spPr>
          <a:xfrm>
            <a:off x="8023580" y="1698662"/>
            <a:ext cx="398554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Input: 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原始的血氧数据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charset="0"/>
              <a:cs typeface="Times New Roman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选择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Data Type (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岛津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/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日立</a:t>
            </a: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添加光极板排布信息</a:t>
            </a:r>
            <a:endParaRPr lang="en-US" altLang="zh-CN" sz="2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charset="0"/>
              <a:cs typeface="Times New Roman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添加导的</a:t>
            </a:r>
            <a:r>
              <a:rPr lang="en-US" altLang="zh-CN" sz="2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3</a:t>
            </a:r>
            <a:r>
              <a:rPr lang="zh-CN" altLang="en-US" sz="2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维</a:t>
            </a:r>
            <a:r>
              <a:rPr lang="en-US" altLang="zh-CN" sz="2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MNI</a:t>
            </a:r>
            <a:r>
              <a:rPr lang="zh-CN" altLang="en-US" sz="2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坐标信息</a:t>
            </a:r>
            <a:endParaRPr lang="en-US" altLang="zh-CN" sz="2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charset="0"/>
              <a:cs typeface="Times New Roman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Output: </a:t>
            </a: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cs typeface="Times New Roman" charset="0"/>
              </a:rPr>
              <a:t>选择存储路径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charset="0"/>
              <a:cs typeface="Times New Roman" charset="0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87B710A7-FC96-41DC-9218-53275FF322C2}"/>
              </a:ext>
            </a:extLst>
          </p:cNvPr>
          <p:cNvSpPr/>
          <p:nvPr/>
        </p:nvSpPr>
        <p:spPr>
          <a:xfrm>
            <a:off x="363656" y="128890"/>
            <a:ext cx="656077" cy="656077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28575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5596A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600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73683966-002D-4A56-A0F0-98C4CF267327}"/>
              </a:ext>
            </a:extLst>
          </p:cNvPr>
          <p:cNvSpPr/>
          <p:nvPr/>
        </p:nvSpPr>
        <p:spPr>
          <a:xfrm>
            <a:off x="1031289" y="523526"/>
            <a:ext cx="225249" cy="225249"/>
          </a:xfrm>
          <a:prstGeom prst="ellipse">
            <a:avLst/>
          </a:prstGeom>
          <a:gradFill flip="none" rotWithShape="1">
            <a:gsLst>
              <a:gs pos="0">
                <a:srgbClr val="5596A7"/>
              </a:gs>
              <a:gs pos="100000">
                <a:schemeClr val="tx2">
                  <a:lumMod val="75000"/>
                </a:schemeClr>
              </a:gs>
            </a:gsLst>
            <a:lin ang="18900000" scaled="1"/>
            <a:tileRect/>
          </a:gradFill>
          <a:ln w="9525"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rgbClr val="5596A7"/>
                </a:gs>
              </a:gsLst>
              <a:lin ang="18900000" scaled="1"/>
              <a:tileRect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46C0C60F-4616-48D5-9F95-27E5CDDF7853}"/>
              </a:ext>
            </a:extLst>
          </p:cNvPr>
          <p:cNvSpPr/>
          <p:nvPr/>
        </p:nvSpPr>
        <p:spPr>
          <a:xfrm>
            <a:off x="225302" y="647157"/>
            <a:ext cx="223641" cy="223641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 w="12700"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254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094727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000"/>
    </mc:Choice>
    <mc:Fallback xmlns="">
      <p:transition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3509</TotalTime>
  <Words>2410</Words>
  <Application>Microsoft Office PowerPoint</Application>
  <PresentationFormat>宽屏</PresentationFormat>
  <Paragraphs>636</Paragraphs>
  <Slides>71</Slides>
  <Notes>57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0" baseType="lpstr">
      <vt:lpstr>等线</vt:lpstr>
      <vt:lpstr>等线 Light</vt:lpstr>
      <vt:lpstr>时尚中黑简体</vt:lpstr>
      <vt:lpstr>微软雅黑</vt:lpstr>
      <vt:lpstr>Arial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xin hou</dc:creator>
  <cp:lastModifiedBy>xin hou</cp:lastModifiedBy>
  <cp:revision>93</cp:revision>
  <dcterms:created xsi:type="dcterms:W3CDTF">2019-10-30T10:27:41Z</dcterms:created>
  <dcterms:modified xsi:type="dcterms:W3CDTF">2019-11-19T00:32:40Z</dcterms:modified>
</cp:coreProperties>
</file>